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25"/>
  </p:notesMasterIdLst>
  <p:sldIdLst>
    <p:sldId id="256" r:id="rId6"/>
    <p:sldId id="464" r:id="rId7"/>
    <p:sldId id="260" r:id="rId8"/>
    <p:sldId id="463" r:id="rId9"/>
    <p:sldId id="455" r:id="rId10"/>
    <p:sldId id="263" r:id="rId11"/>
    <p:sldId id="460" r:id="rId12"/>
    <p:sldId id="414" r:id="rId13"/>
    <p:sldId id="272" r:id="rId14"/>
    <p:sldId id="267" r:id="rId15"/>
    <p:sldId id="257" r:id="rId16"/>
    <p:sldId id="258" r:id="rId17"/>
    <p:sldId id="259" r:id="rId18"/>
    <p:sldId id="275" r:id="rId19"/>
    <p:sldId id="457" r:id="rId20"/>
    <p:sldId id="269" r:id="rId21"/>
    <p:sldId id="453" r:id="rId22"/>
    <p:sldId id="462" r:id="rId23"/>
    <p:sldId id="45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F6"/>
    <a:srgbClr val="DA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0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hyperlink" Target="https://www.publicdomainpictures.net/view-image.php?image=103410&amp;picture=&amp;jazyk=CN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hyperlink" Target="https://www.publicdomainpictures.net/view-image.php?image=103410&amp;picture=&amp;jazyk=C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D5A9E-87F6-4109-A28E-C924B6B5BF1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AC969C7-A8DE-4824-89B5-29762D0F2CFE}">
      <dgm:prSet phldrT="[Text]"/>
      <dgm:spPr/>
      <dgm:t>
        <a:bodyPr/>
        <a:lstStyle/>
        <a:p>
          <a:r>
            <a:rPr lang="en-US" dirty="0"/>
            <a:t>Must be current year</a:t>
          </a:r>
        </a:p>
      </dgm:t>
    </dgm:pt>
    <dgm:pt modelId="{99220C58-8194-4EBD-A5D0-E7FE500D7F5E}" type="parTrans" cxnId="{2A1A8CD6-0509-49E4-8D77-8DB0236606C4}">
      <dgm:prSet/>
      <dgm:spPr/>
      <dgm:t>
        <a:bodyPr/>
        <a:lstStyle/>
        <a:p>
          <a:endParaRPr lang="en-US"/>
        </a:p>
      </dgm:t>
    </dgm:pt>
    <dgm:pt modelId="{3F990550-3B2B-4917-915E-602341808BCB}" type="sibTrans" cxnId="{2A1A8CD6-0509-49E4-8D77-8DB0236606C4}">
      <dgm:prSet/>
      <dgm:spPr/>
      <dgm:t>
        <a:bodyPr/>
        <a:lstStyle/>
        <a:p>
          <a:endParaRPr lang="en-US"/>
        </a:p>
      </dgm:t>
    </dgm:pt>
    <dgm:pt modelId="{8950B534-0F0E-44F7-AE05-AF5036C453E2}">
      <dgm:prSet phldrT="[Text]"/>
      <dgm:spPr/>
      <dgm:t>
        <a:bodyPr/>
        <a:lstStyle/>
        <a:p>
          <a:r>
            <a:rPr lang="en-US" dirty="0"/>
            <a:t>Must be complete</a:t>
          </a:r>
        </a:p>
      </dgm:t>
    </dgm:pt>
    <dgm:pt modelId="{2A6274B6-97B0-4EC0-AD78-1C075EEB576C}" type="parTrans" cxnId="{D554DD86-865F-46FA-85C9-7557FB9520CE}">
      <dgm:prSet/>
      <dgm:spPr/>
      <dgm:t>
        <a:bodyPr/>
        <a:lstStyle/>
        <a:p>
          <a:endParaRPr lang="en-US"/>
        </a:p>
      </dgm:t>
    </dgm:pt>
    <dgm:pt modelId="{7D413FF2-A1B7-4ACE-A3B6-2519FD07947A}" type="sibTrans" cxnId="{D554DD86-865F-46FA-85C9-7557FB9520CE}">
      <dgm:prSet/>
      <dgm:spPr/>
      <dgm:t>
        <a:bodyPr/>
        <a:lstStyle/>
        <a:p>
          <a:endParaRPr lang="en-US"/>
        </a:p>
      </dgm:t>
    </dgm:pt>
    <dgm:pt modelId="{99AC0769-10C4-4468-B23B-EF4719FFD4A8}">
      <dgm:prSet phldrT="[Text]"/>
      <dgm:spPr/>
      <dgm:t>
        <a:bodyPr/>
        <a:lstStyle/>
        <a:p>
          <a:r>
            <a:rPr lang="en-US" dirty="0"/>
            <a:t>Must be legible</a:t>
          </a:r>
        </a:p>
      </dgm:t>
    </dgm:pt>
    <dgm:pt modelId="{9A696489-670A-426F-9983-A6571DDCE5AB}" type="parTrans" cxnId="{F6E8ECD3-3A0A-44C4-A610-FC54CF3D3283}">
      <dgm:prSet/>
      <dgm:spPr/>
      <dgm:t>
        <a:bodyPr/>
        <a:lstStyle/>
        <a:p>
          <a:endParaRPr lang="en-US"/>
        </a:p>
      </dgm:t>
    </dgm:pt>
    <dgm:pt modelId="{B563D5D5-56E4-4288-9B30-F15D9F27C0FA}" type="sibTrans" cxnId="{F6E8ECD3-3A0A-44C4-A610-FC54CF3D3283}">
      <dgm:prSet/>
      <dgm:spPr/>
      <dgm:t>
        <a:bodyPr/>
        <a:lstStyle/>
        <a:p>
          <a:endParaRPr lang="en-US"/>
        </a:p>
      </dgm:t>
    </dgm:pt>
    <dgm:pt modelId="{56EE03DA-9D93-4C08-9453-DF3EADE17160}">
      <dgm:prSet/>
      <dgm:spPr/>
      <dgm:t>
        <a:bodyPr/>
        <a:lstStyle/>
        <a:p>
          <a:r>
            <a:rPr lang="en-US" dirty="0"/>
            <a:t>Must be signed</a:t>
          </a:r>
        </a:p>
      </dgm:t>
    </dgm:pt>
    <dgm:pt modelId="{41A32B00-B837-4BC2-A67D-3328070B894E}" type="parTrans" cxnId="{7B4A028E-6F06-4513-B39D-833D2061D891}">
      <dgm:prSet/>
      <dgm:spPr/>
      <dgm:t>
        <a:bodyPr/>
        <a:lstStyle/>
        <a:p>
          <a:endParaRPr lang="en-US"/>
        </a:p>
      </dgm:t>
    </dgm:pt>
    <dgm:pt modelId="{A568179C-FA99-449D-A68E-5548FDD7BAE8}" type="sibTrans" cxnId="{7B4A028E-6F06-4513-B39D-833D2061D891}">
      <dgm:prSet/>
      <dgm:spPr/>
      <dgm:t>
        <a:bodyPr/>
        <a:lstStyle/>
        <a:p>
          <a:endParaRPr lang="en-US"/>
        </a:p>
      </dgm:t>
    </dgm:pt>
    <dgm:pt modelId="{84C226E1-372A-4A80-9B37-FCC50FC642F9}" type="pres">
      <dgm:prSet presAssocID="{FADD5A9E-87F6-4109-A28E-C924B6B5BF15}" presName="Name0" presStyleCnt="0">
        <dgm:presLayoutVars>
          <dgm:dir/>
          <dgm:animLvl val="lvl"/>
          <dgm:resizeHandles val="exact"/>
        </dgm:presLayoutVars>
      </dgm:prSet>
      <dgm:spPr/>
    </dgm:pt>
    <dgm:pt modelId="{68AF9201-9BA2-4488-95B6-F1F4A95D5B7B}" type="pres">
      <dgm:prSet presAssocID="{6AC969C7-A8DE-4824-89B5-29762D0F2CF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14726A9-F9E4-4F58-9564-FDF91C991CAB}" type="pres">
      <dgm:prSet presAssocID="{3F990550-3B2B-4917-915E-602341808BCB}" presName="parTxOnlySpace" presStyleCnt="0"/>
      <dgm:spPr/>
    </dgm:pt>
    <dgm:pt modelId="{F9D9039B-29D7-442D-8799-6420EE8D2D20}" type="pres">
      <dgm:prSet presAssocID="{8950B534-0F0E-44F7-AE05-AF5036C453E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7760CE0-537D-488E-9735-278B60C275DF}" type="pres">
      <dgm:prSet presAssocID="{7D413FF2-A1B7-4ACE-A3B6-2519FD07947A}" presName="parTxOnlySpace" presStyleCnt="0"/>
      <dgm:spPr/>
    </dgm:pt>
    <dgm:pt modelId="{BF91DA39-8415-4334-8563-37EA9925BF68}" type="pres">
      <dgm:prSet presAssocID="{99AC0769-10C4-4468-B23B-EF4719FFD4A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5D3B770-1FFA-440C-8AD4-36369D332850}" type="pres">
      <dgm:prSet presAssocID="{B563D5D5-56E4-4288-9B30-F15D9F27C0FA}" presName="parTxOnlySpace" presStyleCnt="0"/>
      <dgm:spPr/>
    </dgm:pt>
    <dgm:pt modelId="{D0CAC25D-449D-4D64-893C-872DB482CEDA}" type="pres">
      <dgm:prSet presAssocID="{56EE03DA-9D93-4C08-9453-DF3EADE1716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77D5113-92CE-4F87-AA71-C08AA20F1EF3}" type="presOf" srcId="{FADD5A9E-87F6-4109-A28E-C924B6B5BF15}" destId="{84C226E1-372A-4A80-9B37-FCC50FC642F9}" srcOrd="0" destOrd="0" presId="urn:microsoft.com/office/officeart/2005/8/layout/chevron1"/>
    <dgm:cxn modelId="{E0D47A71-D00A-4DFC-9124-5B9C00794625}" type="presOf" srcId="{56EE03DA-9D93-4C08-9453-DF3EADE17160}" destId="{D0CAC25D-449D-4D64-893C-872DB482CEDA}" srcOrd="0" destOrd="0" presId="urn:microsoft.com/office/officeart/2005/8/layout/chevron1"/>
    <dgm:cxn modelId="{E84C9C74-8493-4FEF-9B46-85FB8CBA59A5}" type="presOf" srcId="{99AC0769-10C4-4468-B23B-EF4719FFD4A8}" destId="{BF91DA39-8415-4334-8563-37EA9925BF68}" srcOrd="0" destOrd="0" presId="urn:microsoft.com/office/officeart/2005/8/layout/chevron1"/>
    <dgm:cxn modelId="{ACCB6779-04D2-48AD-915B-76B4774AF47A}" type="presOf" srcId="{6AC969C7-A8DE-4824-89B5-29762D0F2CFE}" destId="{68AF9201-9BA2-4488-95B6-F1F4A95D5B7B}" srcOrd="0" destOrd="0" presId="urn:microsoft.com/office/officeart/2005/8/layout/chevron1"/>
    <dgm:cxn modelId="{D554DD86-865F-46FA-85C9-7557FB9520CE}" srcId="{FADD5A9E-87F6-4109-A28E-C924B6B5BF15}" destId="{8950B534-0F0E-44F7-AE05-AF5036C453E2}" srcOrd="1" destOrd="0" parTransId="{2A6274B6-97B0-4EC0-AD78-1C075EEB576C}" sibTransId="{7D413FF2-A1B7-4ACE-A3B6-2519FD07947A}"/>
    <dgm:cxn modelId="{7B4A028E-6F06-4513-B39D-833D2061D891}" srcId="{FADD5A9E-87F6-4109-A28E-C924B6B5BF15}" destId="{56EE03DA-9D93-4C08-9453-DF3EADE17160}" srcOrd="3" destOrd="0" parTransId="{41A32B00-B837-4BC2-A67D-3328070B894E}" sibTransId="{A568179C-FA99-449D-A68E-5548FDD7BAE8}"/>
    <dgm:cxn modelId="{F124A2C4-4DB4-4211-B50D-E0B350DE1C5C}" type="presOf" srcId="{8950B534-0F0E-44F7-AE05-AF5036C453E2}" destId="{F9D9039B-29D7-442D-8799-6420EE8D2D20}" srcOrd="0" destOrd="0" presId="urn:microsoft.com/office/officeart/2005/8/layout/chevron1"/>
    <dgm:cxn modelId="{F6E8ECD3-3A0A-44C4-A610-FC54CF3D3283}" srcId="{FADD5A9E-87F6-4109-A28E-C924B6B5BF15}" destId="{99AC0769-10C4-4468-B23B-EF4719FFD4A8}" srcOrd="2" destOrd="0" parTransId="{9A696489-670A-426F-9983-A6571DDCE5AB}" sibTransId="{B563D5D5-56E4-4288-9B30-F15D9F27C0FA}"/>
    <dgm:cxn modelId="{2A1A8CD6-0509-49E4-8D77-8DB0236606C4}" srcId="{FADD5A9E-87F6-4109-A28E-C924B6B5BF15}" destId="{6AC969C7-A8DE-4824-89B5-29762D0F2CFE}" srcOrd="0" destOrd="0" parTransId="{99220C58-8194-4EBD-A5D0-E7FE500D7F5E}" sibTransId="{3F990550-3B2B-4917-915E-602341808BCB}"/>
    <dgm:cxn modelId="{3E53787B-C57D-4D4E-AE38-394803D2B587}" type="presParOf" srcId="{84C226E1-372A-4A80-9B37-FCC50FC642F9}" destId="{68AF9201-9BA2-4488-95B6-F1F4A95D5B7B}" srcOrd="0" destOrd="0" presId="urn:microsoft.com/office/officeart/2005/8/layout/chevron1"/>
    <dgm:cxn modelId="{33F02E44-173D-4355-A9E4-3D0061BEA8BA}" type="presParOf" srcId="{84C226E1-372A-4A80-9B37-FCC50FC642F9}" destId="{314726A9-F9E4-4F58-9564-FDF91C991CAB}" srcOrd="1" destOrd="0" presId="urn:microsoft.com/office/officeart/2005/8/layout/chevron1"/>
    <dgm:cxn modelId="{335D3CD6-23A1-40A7-B306-9D870D8DB41E}" type="presParOf" srcId="{84C226E1-372A-4A80-9B37-FCC50FC642F9}" destId="{F9D9039B-29D7-442D-8799-6420EE8D2D20}" srcOrd="2" destOrd="0" presId="urn:microsoft.com/office/officeart/2005/8/layout/chevron1"/>
    <dgm:cxn modelId="{50D234C0-5447-4B3A-9EF6-4B05AFDFCD57}" type="presParOf" srcId="{84C226E1-372A-4A80-9B37-FCC50FC642F9}" destId="{D7760CE0-537D-488E-9735-278B60C275DF}" srcOrd="3" destOrd="0" presId="urn:microsoft.com/office/officeart/2005/8/layout/chevron1"/>
    <dgm:cxn modelId="{CE807D9B-90F1-40E0-8F41-55D9B750E61B}" type="presParOf" srcId="{84C226E1-372A-4A80-9B37-FCC50FC642F9}" destId="{BF91DA39-8415-4334-8563-37EA9925BF68}" srcOrd="4" destOrd="0" presId="urn:microsoft.com/office/officeart/2005/8/layout/chevron1"/>
    <dgm:cxn modelId="{92B0C3A9-BA8B-4DCB-8DDF-67AB6B56A757}" type="presParOf" srcId="{84C226E1-372A-4A80-9B37-FCC50FC642F9}" destId="{05D3B770-1FFA-440C-8AD4-36369D332850}" srcOrd="5" destOrd="0" presId="urn:microsoft.com/office/officeart/2005/8/layout/chevron1"/>
    <dgm:cxn modelId="{7197E86F-7A66-4D11-A882-22707D4FB859}" type="presParOf" srcId="{84C226E1-372A-4A80-9B37-FCC50FC642F9}" destId="{D0CAC25D-449D-4D64-893C-872DB482CED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3521F6-CEDB-44CE-851D-3BB46D443DC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1820E10-DA87-4BB3-B9A5-B1E3E6A55759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b="1" u="sng" dirty="0"/>
            <a:t>Patient Data </a:t>
          </a:r>
        </a:p>
        <a:p>
          <a:pPr>
            <a:buFont typeface="Wingdings" panose="05000000000000000000" pitchFamily="2" charset="2"/>
            <a:buChar char="ü"/>
          </a:pPr>
          <a:r>
            <a:rPr lang="en-US" dirty="0"/>
            <a:t>Last Name</a:t>
          </a:r>
        </a:p>
        <a:p>
          <a:pPr>
            <a:buFont typeface="Wingdings" panose="05000000000000000000" pitchFamily="2" charset="2"/>
            <a:buChar char="ü"/>
          </a:pPr>
          <a:r>
            <a:rPr lang="en-US" dirty="0"/>
            <a:t>First Name</a:t>
          </a:r>
        </a:p>
        <a:p>
          <a:pPr>
            <a:buFont typeface="Wingdings" panose="05000000000000000000" pitchFamily="2" charset="2"/>
            <a:buChar char="ü"/>
          </a:pPr>
          <a:r>
            <a:rPr lang="en-US" dirty="0"/>
            <a:t>Middle Name</a:t>
          </a:r>
        </a:p>
        <a:p>
          <a:pPr>
            <a:buFont typeface="Wingdings" panose="05000000000000000000" pitchFamily="2" charset="2"/>
            <a:buChar char="ü"/>
          </a:pPr>
          <a:r>
            <a:rPr lang="en-US" dirty="0"/>
            <a:t>Gender</a:t>
          </a:r>
        </a:p>
        <a:p>
          <a:pPr>
            <a:buFont typeface="Wingdings" panose="05000000000000000000" pitchFamily="2" charset="2"/>
            <a:buChar char="ü"/>
          </a:pPr>
          <a:r>
            <a:rPr lang="en-US" dirty="0"/>
            <a:t>Date of Birth</a:t>
          </a:r>
        </a:p>
        <a:p>
          <a:pPr>
            <a:buFont typeface="Wingdings" panose="05000000000000000000" pitchFamily="2" charset="2"/>
            <a:buChar char="ü"/>
          </a:pPr>
          <a:r>
            <a:rPr lang="en-US" dirty="0"/>
            <a:t>Insurance Status</a:t>
          </a:r>
        </a:p>
        <a:p>
          <a:pPr>
            <a:buFont typeface="Wingdings" panose="05000000000000000000" pitchFamily="2" charset="2"/>
            <a:buChar char="ü"/>
          </a:pPr>
          <a:r>
            <a:rPr lang="en-US" dirty="0"/>
            <a:t>Mailing Address</a:t>
          </a:r>
        </a:p>
        <a:p>
          <a:pPr>
            <a:buFont typeface="Wingdings" panose="05000000000000000000" pitchFamily="2" charset="2"/>
            <a:buChar char="ü"/>
          </a:pPr>
          <a:r>
            <a:rPr lang="en-US" dirty="0"/>
            <a:t>Physical Address</a:t>
          </a:r>
        </a:p>
        <a:p>
          <a:pPr>
            <a:buFont typeface="Wingdings" panose="05000000000000000000" pitchFamily="2" charset="2"/>
            <a:buChar char="ü"/>
          </a:pPr>
          <a:r>
            <a:rPr lang="en-US" dirty="0"/>
            <a:t>Phone Number/Email </a:t>
          </a:r>
        </a:p>
        <a:p>
          <a:pPr>
            <a:buFont typeface="Wingdings" panose="05000000000000000000" pitchFamily="2" charset="2"/>
            <a:buChar char="ü"/>
          </a:pPr>
          <a:r>
            <a:rPr lang="en-US" dirty="0"/>
            <a:t>Race</a:t>
          </a:r>
        </a:p>
        <a:p>
          <a:pPr>
            <a:buFont typeface="Wingdings" panose="05000000000000000000" pitchFamily="2" charset="2"/>
            <a:buChar char="ü"/>
          </a:pPr>
          <a:r>
            <a:rPr lang="en-US" dirty="0"/>
            <a:t>Ethnicity </a:t>
          </a:r>
        </a:p>
        <a:p>
          <a:pPr>
            <a:buFont typeface="Wingdings" panose="05000000000000000000" pitchFamily="2" charset="2"/>
            <a:buChar char="ü"/>
          </a:pPr>
          <a:r>
            <a:rPr lang="en-US" b="1" u="sng" dirty="0">
              <a:solidFill>
                <a:schemeClr val="bg1"/>
              </a:solidFill>
            </a:rPr>
            <a:t>Vaccine Data </a:t>
          </a:r>
        </a:p>
        <a:p>
          <a:r>
            <a:rPr lang="en-US" dirty="0">
              <a:solidFill>
                <a:schemeClr val="bg1"/>
              </a:solidFill>
            </a:rPr>
            <a:t>Vaccine Name</a:t>
          </a:r>
        </a:p>
        <a:p>
          <a:r>
            <a:rPr lang="en-US" dirty="0">
              <a:solidFill>
                <a:schemeClr val="bg1"/>
              </a:solidFill>
            </a:rPr>
            <a:t>Manufacturer</a:t>
          </a:r>
        </a:p>
        <a:p>
          <a:r>
            <a:rPr lang="en-US" dirty="0">
              <a:solidFill>
                <a:schemeClr val="bg1"/>
              </a:solidFill>
            </a:rPr>
            <a:t>Lot/Serial Number</a:t>
          </a:r>
        </a:p>
        <a:p>
          <a:r>
            <a:rPr lang="en-US" dirty="0">
              <a:solidFill>
                <a:schemeClr val="bg1"/>
              </a:solidFill>
            </a:rPr>
            <a:t>Funding Source</a:t>
          </a:r>
        </a:p>
        <a:p>
          <a:r>
            <a:rPr lang="en-US" dirty="0">
              <a:solidFill>
                <a:schemeClr val="bg1"/>
              </a:solidFill>
            </a:rPr>
            <a:t>Expiration Date</a:t>
          </a:r>
        </a:p>
        <a:p>
          <a:r>
            <a:rPr lang="en-US" dirty="0">
              <a:solidFill>
                <a:schemeClr val="bg1"/>
              </a:solidFill>
            </a:rPr>
            <a:t>NDC </a:t>
          </a:r>
        </a:p>
        <a:p>
          <a:r>
            <a:rPr lang="en-US" dirty="0">
              <a:solidFill>
                <a:schemeClr val="bg1"/>
              </a:solidFill>
            </a:rPr>
            <a:t>Date of Administration </a:t>
          </a:r>
        </a:p>
        <a:p>
          <a:r>
            <a:rPr lang="en-US" dirty="0">
              <a:solidFill>
                <a:schemeClr val="bg1"/>
              </a:solidFill>
            </a:rPr>
            <a:t>Dosage</a:t>
          </a:r>
        </a:p>
        <a:p>
          <a:r>
            <a:rPr lang="en-US" dirty="0">
              <a:solidFill>
                <a:schemeClr val="bg1"/>
              </a:solidFill>
            </a:rPr>
            <a:t>Body Site </a:t>
          </a:r>
        </a:p>
        <a:p>
          <a:r>
            <a:rPr lang="en-US" dirty="0">
              <a:solidFill>
                <a:schemeClr val="bg1"/>
              </a:solidFill>
            </a:rPr>
            <a:t>Body Route</a:t>
          </a:r>
          <a:endParaRPr lang="en-US" dirty="0"/>
        </a:p>
      </dgm:t>
    </dgm:pt>
    <dgm:pt modelId="{B489E091-6D71-4AA5-995D-D836DBE2A353}" type="sibTrans" cxnId="{C4C788A3-2E1A-481E-8F5C-70685757F1C7}">
      <dgm:prSet/>
      <dgm:spPr/>
      <dgm:t>
        <a:bodyPr/>
        <a:lstStyle/>
        <a:p>
          <a:endParaRPr lang="en-US"/>
        </a:p>
      </dgm:t>
    </dgm:pt>
    <dgm:pt modelId="{DB265BEC-49B8-4550-A67B-05339E10BB0D}" type="parTrans" cxnId="{C4C788A3-2E1A-481E-8F5C-70685757F1C7}">
      <dgm:prSet/>
      <dgm:spPr/>
      <dgm:t>
        <a:bodyPr/>
        <a:lstStyle/>
        <a:p>
          <a:endParaRPr lang="en-US"/>
        </a:p>
      </dgm:t>
    </dgm:pt>
    <dgm:pt modelId="{FF5EA482-E5F5-4085-847D-B9665AC1660F}" type="pres">
      <dgm:prSet presAssocID="{C43521F6-CEDB-44CE-851D-3BB46D443DC1}" presName="linearFlow" presStyleCnt="0">
        <dgm:presLayoutVars>
          <dgm:dir/>
          <dgm:resizeHandles val="exact"/>
        </dgm:presLayoutVars>
      </dgm:prSet>
      <dgm:spPr/>
    </dgm:pt>
    <dgm:pt modelId="{60E25C60-112C-4E56-AD69-A8AD5DF46C2B}" type="pres">
      <dgm:prSet presAssocID="{41820E10-DA87-4BB3-B9A5-B1E3E6A55759}" presName="composite" presStyleCnt="0"/>
      <dgm:spPr/>
    </dgm:pt>
    <dgm:pt modelId="{21805E3A-0D28-470C-A096-8B84A59D9C71}" type="pres">
      <dgm:prSet presAssocID="{41820E10-DA87-4BB3-B9A5-B1E3E6A55759}" presName="imgShp" presStyleLbl="fgImgPlace1" presStyleIdx="0" presStyleCnt="1" custScaleX="126924" custScaleY="137083" custLinFactNeighborX="28387" custLinFactNeighborY="30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4000" r="-4000"/>
          </a:stretch>
        </a:blipFill>
      </dgm:spPr>
      <dgm:extLst>
        <a:ext uri="{E40237B7-FDA0-4F09-8148-C483321AD2D9}">
          <dgm14:cNvPr xmlns:dgm14="http://schemas.microsoft.com/office/drawing/2010/diagram" id="0" name="" descr="Research outline"/>
        </a:ext>
      </dgm:extLst>
    </dgm:pt>
    <dgm:pt modelId="{C6A88967-D847-41A3-9D0D-2AF0EE8550CF}" type="pres">
      <dgm:prSet presAssocID="{41820E10-DA87-4BB3-B9A5-B1E3E6A55759}" presName="txShp" presStyleLbl="node1" presStyleIdx="0" presStyleCnt="1" custScaleX="147152" custScaleY="388929" custLinFactNeighborX="3252" custLinFactNeighborY="-190">
        <dgm:presLayoutVars>
          <dgm:bulletEnabled val="1"/>
        </dgm:presLayoutVars>
      </dgm:prSet>
      <dgm:spPr/>
    </dgm:pt>
  </dgm:ptLst>
  <dgm:cxnLst>
    <dgm:cxn modelId="{69B1A569-6F47-4186-8A71-75818B68D2A5}" type="presOf" srcId="{41820E10-DA87-4BB3-B9A5-B1E3E6A55759}" destId="{C6A88967-D847-41A3-9D0D-2AF0EE8550CF}" srcOrd="0" destOrd="0" presId="urn:microsoft.com/office/officeart/2005/8/layout/vList3"/>
    <dgm:cxn modelId="{1D703F96-F2D1-45FF-8BE3-6B155560C7FB}" type="presOf" srcId="{C43521F6-CEDB-44CE-851D-3BB46D443DC1}" destId="{FF5EA482-E5F5-4085-847D-B9665AC1660F}" srcOrd="0" destOrd="0" presId="urn:microsoft.com/office/officeart/2005/8/layout/vList3"/>
    <dgm:cxn modelId="{C4C788A3-2E1A-481E-8F5C-70685757F1C7}" srcId="{C43521F6-CEDB-44CE-851D-3BB46D443DC1}" destId="{41820E10-DA87-4BB3-B9A5-B1E3E6A55759}" srcOrd="0" destOrd="0" parTransId="{DB265BEC-49B8-4550-A67B-05339E10BB0D}" sibTransId="{B489E091-6D71-4AA5-995D-D836DBE2A353}"/>
    <dgm:cxn modelId="{A65C6A47-6DFF-4962-A8F6-F5BB613FC28B}" type="presParOf" srcId="{FF5EA482-E5F5-4085-847D-B9665AC1660F}" destId="{60E25C60-112C-4E56-AD69-A8AD5DF46C2B}" srcOrd="0" destOrd="0" presId="urn:microsoft.com/office/officeart/2005/8/layout/vList3"/>
    <dgm:cxn modelId="{C3EDBC3F-39CC-4307-9758-97332C25FFDE}" type="presParOf" srcId="{60E25C60-112C-4E56-AD69-A8AD5DF46C2B}" destId="{21805E3A-0D28-470C-A096-8B84A59D9C71}" srcOrd="0" destOrd="0" presId="urn:microsoft.com/office/officeart/2005/8/layout/vList3"/>
    <dgm:cxn modelId="{2963A4B7-ECA7-4F98-B5A3-71B0842E83BC}" type="presParOf" srcId="{60E25C60-112C-4E56-AD69-A8AD5DF46C2B}" destId="{C6A88967-D847-41A3-9D0D-2AF0EE8550C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82E1EF-07F0-4324-97D5-3361F265BD1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6B3383-1EF2-437C-A894-B899D6B9F289}">
      <dgm:prSet phldrT="[Text]" custT="1"/>
      <dgm:spPr/>
      <dgm:t>
        <a:bodyPr/>
        <a:lstStyle/>
        <a:p>
          <a:r>
            <a:rPr lang="en-US" sz="2700" dirty="0"/>
            <a:t>Timelines</a:t>
          </a:r>
        </a:p>
      </dgm:t>
    </dgm:pt>
    <dgm:pt modelId="{38C46CC8-099C-4F41-B581-E8A890CA3868}" type="parTrans" cxnId="{D3BBBCA0-6293-425B-BEBA-383A94DFE8AF}">
      <dgm:prSet/>
      <dgm:spPr/>
      <dgm:t>
        <a:bodyPr/>
        <a:lstStyle/>
        <a:p>
          <a:endParaRPr lang="en-US"/>
        </a:p>
      </dgm:t>
    </dgm:pt>
    <dgm:pt modelId="{A00C3A53-6E42-4FCD-A9E8-A36F6C2506D9}" type="sibTrans" cxnId="{D3BBBCA0-6293-425B-BEBA-383A94DFE8AF}">
      <dgm:prSet/>
      <dgm:spPr/>
      <dgm:t>
        <a:bodyPr/>
        <a:lstStyle/>
        <a:p>
          <a:endParaRPr lang="en-US"/>
        </a:p>
      </dgm:t>
    </dgm:pt>
    <dgm:pt modelId="{69200075-C156-4FDA-9B8F-B2EC4D283692}">
      <dgm:prSet phldrT="[Text]" custT="1"/>
      <dgm:spPr/>
      <dgm:t>
        <a:bodyPr/>
        <a:lstStyle/>
        <a:p>
          <a:r>
            <a:rPr lang="en-US" sz="2700" dirty="0"/>
            <a:t>Routine Vaccines </a:t>
          </a:r>
          <a:r>
            <a:rPr lang="en-US" sz="2400" dirty="0"/>
            <a:t>(including COVID): </a:t>
          </a:r>
        </a:p>
        <a:p>
          <a:r>
            <a:rPr lang="en-US" sz="2700" dirty="0"/>
            <a:t>10 Days</a:t>
          </a:r>
        </a:p>
      </dgm:t>
    </dgm:pt>
    <dgm:pt modelId="{3278D50B-7CD4-49F1-A54C-0DF8E9FFE1A0}" type="parTrans" cxnId="{F6E97D5F-4631-4C88-AFE7-E538AE65C7B5}">
      <dgm:prSet/>
      <dgm:spPr/>
      <dgm:t>
        <a:bodyPr/>
        <a:lstStyle/>
        <a:p>
          <a:endParaRPr lang="en-US"/>
        </a:p>
      </dgm:t>
    </dgm:pt>
    <dgm:pt modelId="{0A45A442-DE99-4960-8910-464470D534D4}" type="sibTrans" cxnId="{F6E97D5F-4631-4C88-AFE7-E538AE65C7B5}">
      <dgm:prSet/>
      <dgm:spPr/>
      <dgm:t>
        <a:bodyPr/>
        <a:lstStyle/>
        <a:p>
          <a:endParaRPr lang="en-US"/>
        </a:p>
      </dgm:t>
    </dgm:pt>
    <dgm:pt modelId="{26E9C13E-17A6-4AD0-9EAE-986C9C80B7F8}">
      <dgm:prSet phldrT="[Text]" custT="1"/>
      <dgm:spPr/>
      <dgm:t>
        <a:bodyPr/>
        <a:lstStyle/>
        <a:p>
          <a:r>
            <a:rPr lang="en-US" sz="2700" dirty="0"/>
            <a:t>Mass Events: </a:t>
          </a:r>
        </a:p>
        <a:p>
          <a:r>
            <a:rPr lang="en-US" sz="2700" dirty="0"/>
            <a:t>30 Days</a:t>
          </a:r>
        </a:p>
      </dgm:t>
    </dgm:pt>
    <dgm:pt modelId="{DEE86B0D-BD29-4019-A35F-E83CCD285FE5}" type="parTrans" cxnId="{DB906583-8DC4-4852-A8BE-98C15ADEBF74}">
      <dgm:prSet/>
      <dgm:spPr/>
      <dgm:t>
        <a:bodyPr/>
        <a:lstStyle/>
        <a:p>
          <a:endParaRPr lang="en-US"/>
        </a:p>
      </dgm:t>
    </dgm:pt>
    <dgm:pt modelId="{8762818F-21C9-4C5C-B7A0-EEEABAA1DA9A}" type="sibTrans" cxnId="{DB906583-8DC4-4852-A8BE-98C15ADEBF74}">
      <dgm:prSet/>
      <dgm:spPr/>
      <dgm:t>
        <a:bodyPr/>
        <a:lstStyle/>
        <a:p>
          <a:endParaRPr lang="en-US"/>
        </a:p>
      </dgm:t>
    </dgm:pt>
    <dgm:pt modelId="{442DF949-46C3-4368-A582-2F6248B10419}" type="pres">
      <dgm:prSet presAssocID="{0C82E1EF-07F0-4324-97D5-3361F265BD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CBAB3F-C89B-48FE-97E6-2D916247CD84}" type="pres">
      <dgm:prSet presAssocID="{B76B3383-1EF2-437C-A894-B899D6B9F289}" presName="root" presStyleCnt="0"/>
      <dgm:spPr/>
    </dgm:pt>
    <dgm:pt modelId="{0CE12070-B55D-4C93-8E1A-E9FFC9153591}" type="pres">
      <dgm:prSet presAssocID="{B76B3383-1EF2-437C-A894-B899D6B9F289}" presName="rootComposite" presStyleCnt="0"/>
      <dgm:spPr/>
    </dgm:pt>
    <dgm:pt modelId="{FDA65E4D-AC7F-4595-ABD6-D181BE44899C}" type="pres">
      <dgm:prSet presAssocID="{B76B3383-1EF2-437C-A894-B899D6B9F289}" presName="rootText" presStyleLbl="node1" presStyleIdx="0" presStyleCnt="1" custScaleX="80021" custScaleY="45627"/>
      <dgm:spPr/>
    </dgm:pt>
    <dgm:pt modelId="{4EF79A33-7E87-48B4-87E3-97E0BC304A73}" type="pres">
      <dgm:prSet presAssocID="{B76B3383-1EF2-437C-A894-B899D6B9F289}" presName="rootConnector" presStyleLbl="node1" presStyleIdx="0" presStyleCnt="1"/>
      <dgm:spPr/>
    </dgm:pt>
    <dgm:pt modelId="{FA7CE4F8-740E-4B25-9E79-07D756DCC594}" type="pres">
      <dgm:prSet presAssocID="{B76B3383-1EF2-437C-A894-B899D6B9F289}" presName="childShape" presStyleCnt="0"/>
      <dgm:spPr/>
    </dgm:pt>
    <dgm:pt modelId="{D51B8A26-AF8A-41D8-802C-FA52FDCEE6D9}" type="pres">
      <dgm:prSet presAssocID="{3278D50B-7CD4-49F1-A54C-0DF8E9FFE1A0}" presName="Name13" presStyleLbl="parChTrans1D2" presStyleIdx="0" presStyleCnt="2"/>
      <dgm:spPr/>
    </dgm:pt>
    <dgm:pt modelId="{3DF4886F-48F6-4D52-BDE9-842557459E63}" type="pres">
      <dgm:prSet presAssocID="{69200075-C156-4FDA-9B8F-B2EC4D283692}" presName="childText" presStyleLbl="bgAcc1" presStyleIdx="0" presStyleCnt="2" custScaleX="110569" custScaleY="75784">
        <dgm:presLayoutVars>
          <dgm:bulletEnabled val="1"/>
        </dgm:presLayoutVars>
      </dgm:prSet>
      <dgm:spPr/>
    </dgm:pt>
    <dgm:pt modelId="{DD033987-E9D7-4329-8540-672F9E63FA4B}" type="pres">
      <dgm:prSet presAssocID="{DEE86B0D-BD29-4019-A35F-E83CCD285FE5}" presName="Name13" presStyleLbl="parChTrans1D2" presStyleIdx="1" presStyleCnt="2"/>
      <dgm:spPr/>
    </dgm:pt>
    <dgm:pt modelId="{CEDCBECE-CCC0-4E64-AE6E-6E6B256414FF}" type="pres">
      <dgm:prSet presAssocID="{26E9C13E-17A6-4AD0-9EAE-986C9C80B7F8}" presName="childText" presStyleLbl="bgAcc1" presStyleIdx="1" presStyleCnt="2" custScaleX="109260" custScaleY="71115">
        <dgm:presLayoutVars>
          <dgm:bulletEnabled val="1"/>
        </dgm:presLayoutVars>
      </dgm:prSet>
      <dgm:spPr/>
    </dgm:pt>
  </dgm:ptLst>
  <dgm:cxnLst>
    <dgm:cxn modelId="{2CEEAB10-4867-4CD5-82C0-C34D7D636E5B}" type="presOf" srcId="{69200075-C156-4FDA-9B8F-B2EC4D283692}" destId="{3DF4886F-48F6-4D52-BDE9-842557459E63}" srcOrd="0" destOrd="0" presId="urn:microsoft.com/office/officeart/2005/8/layout/hierarchy3"/>
    <dgm:cxn modelId="{98E0D234-2D73-49D5-B007-06B7B97252D3}" type="presOf" srcId="{3278D50B-7CD4-49F1-A54C-0DF8E9FFE1A0}" destId="{D51B8A26-AF8A-41D8-802C-FA52FDCEE6D9}" srcOrd="0" destOrd="0" presId="urn:microsoft.com/office/officeart/2005/8/layout/hierarchy3"/>
    <dgm:cxn modelId="{F6E97D5F-4631-4C88-AFE7-E538AE65C7B5}" srcId="{B76B3383-1EF2-437C-A894-B899D6B9F289}" destId="{69200075-C156-4FDA-9B8F-B2EC4D283692}" srcOrd="0" destOrd="0" parTransId="{3278D50B-7CD4-49F1-A54C-0DF8E9FFE1A0}" sibTransId="{0A45A442-DE99-4960-8910-464470D534D4}"/>
    <dgm:cxn modelId="{B6BC274D-8167-4B2B-8F9A-24863A3DDAD6}" type="presOf" srcId="{B76B3383-1EF2-437C-A894-B899D6B9F289}" destId="{FDA65E4D-AC7F-4595-ABD6-D181BE44899C}" srcOrd="0" destOrd="0" presId="urn:microsoft.com/office/officeart/2005/8/layout/hierarchy3"/>
    <dgm:cxn modelId="{3A015975-D97B-4136-B908-E7C42C267229}" type="presOf" srcId="{26E9C13E-17A6-4AD0-9EAE-986C9C80B7F8}" destId="{CEDCBECE-CCC0-4E64-AE6E-6E6B256414FF}" srcOrd="0" destOrd="0" presId="urn:microsoft.com/office/officeart/2005/8/layout/hierarchy3"/>
    <dgm:cxn modelId="{DB906583-8DC4-4852-A8BE-98C15ADEBF74}" srcId="{B76B3383-1EF2-437C-A894-B899D6B9F289}" destId="{26E9C13E-17A6-4AD0-9EAE-986C9C80B7F8}" srcOrd="1" destOrd="0" parTransId="{DEE86B0D-BD29-4019-A35F-E83CCD285FE5}" sibTransId="{8762818F-21C9-4C5C-B7A0-EEEABAA1DA9A}"/>
    <dgm:cxn modelId="{017B918F-DAF9-4E6A-B7B8-82686160F830}" type="presOf" srcId="{B76B3383-1EF2-437C-A894-B899D6B9F289}" destId="{4EF79A33-7E87-48B4-87E3-97E0BC304A73}" srcOrd="1" destOrd="0" presId="urn:microsoft.com/office/officeart/2005/8/layout/hierarchy3"/>
    <dgm:cxn modelId="{D3BBBCA0-6293-425B-BEBA-383A94DFE8AF}" srcId="{0C82E1EF-07F0-4324-97D5-3361F265BD1C}" destId="{B76B3383-1EF2-437C-A894-B899D6B9F289}" srcOrd="0" destOrd="0" parTransId="{38C46CC8-099C-4F41-B581-E8A890CA3868}" sibTransId="{A00C3A53-6E42-4FCD-A9E8-A36F6C2506D9}"/>
    <dgm:cxn modelId="{B4B322A1-43E4-41D4-AA2E-F7AA15BE4861}" type="presOf" srcId="{DEE86B0D-BD29-4019-A35F-E83CCD285FE5}" destId="{DD033987-E9D7-4329-8540-672F9E63FA4B}" srcOrd="0" destOrd="0" presId="urn:microsoft.com/office/officeart/2005/8/layout/hierarchy3"/>
    <dgm:cxn modelId="{77D19FDB-1768-4EAC-A82F-17C82B99AF77}" type="presOf" srcId="{0C82E1EF-07F0-4324-97D5-3361F265BD1C}" destId="{442DF949-46C3-4368-A582-2F6248B10419}" srcOrd="0" destOrd="0" presId="urn:microsoft.com/office/officeart/2005/8/layout/hierarchy3"/>
    <dgm:cxn modelId="{A477E5D3-F799-4921-B103-AEE7326B3C8C}" type="presParOf" srcId="{442DF949-46C3-4368-A582-2F6248B10419}" destId="{BFCBAB3F-C89B-48FE-97E6-2D916247CD84}" srcOrd="0" destOrd="0" presId="urn:microsoft.com/office/officeart/2005/8/layout/hierarchy3"/>
    <dgm:cxn modelId="{9FD043AE-3047-4668-8049-499DEF95241B}" type="presParOf" srcId="{BFCBAB3F-C89B-48FE-97E6-2D916247CD84}" destId="{0CE12070-B55D-4C93-8E1A-E9FFC9153591}" srcOrd="0" destOrd="0" presId="urn:microsoft.com/office/officeart/2005/8/layout/hierarchy3"/>
    <dgm:cxn modelId="{06E98DEF-77EA-489B-B6BD-A2CE3AF54470}" type="presParOf" srcId="{0CE12070-B55D-4C93-8E1A-E9FFC9153591}" destId="{FDA65E4D-AC7F-4595-ABD6-D181BE44899C}" srcOrd="0" destOrd="0" presId="urn:microsoft.com/office/officeart/2005/8/layout/hierarchy3"/>
    <dgm:cxn modelId="{D80B297C-D789-4572-BB1A-AC07DE636CAB}" type="presParOf" srcId="{0CE12070-B55D-4C93-8E1A-E9FFC9153591}" destId="{4EF79A33-7E87-48B4-87E3-97E0BC304A73}" srcOrd="1" destOrd="0" presId="urn:microsoft.com/office/officeart/2005/8/layout/hierarchy3"/>
    <dgm:cxn modelId="{33207C7C-A6DA-4B75-AA39-ED60C43BE504}" type="presParOf" srcId="{BFCBAB3F-C89B-48FE-97E6-2D916247CD84}" destId="{FA7CE4F8-740E-4B25-9E79-07D756DCC594}" srcOrd="1" destOrd="0" presId="urn:microsoft.com/office/officeart/2005/8/layout/hierarchy3"/>
    <dgm:cxn modelId="{7CFFC75C-0DF2-41CD-AD1F-1CAFF16DB1B0}" type="presParOf" srcId="{FA7CE4F8-740E-4B25-9E79-07D756DCC594}" destId="{D51B8A26-AF8A-41D8-802C-FA52FDCEE6D9}" srcOrd="0" destOrd="0" presId="urn:microsoft.com/office/officeart/2005/8/layout/hierarchy3"/>
    <dgm:cxn modelId="{C1A496DD-6F51-4AE2-B92D-91A040497871}" type="presParOf" srcId="{FA7CE4F8-740E-4B25-9E79-07D756DCC594}" destId="{3DF4886F-48F6-4D52-BDE9-842557459E63}" srcOrd="1" destOrd="0" presId="urn:microsoft.com/office/officeart/2005/8/layout/hierarchy3"/>
    <dgm:cxn modelId="{7D639D01-D95E-493D-92B0-D4DC483FD458}" type="presParOf" srcId="{FA7CE4F8-740E-4B25-9E79-07D756DCC594}" destId="{DD033987-E9D7-4329-8540-672F9E63FA4B}" srcOrd="2" destOrd="0" presId="urn:microsoft.com/office/officeart/2005/8/layout/hierarchy3"/>
    <dgm:cxn modelId="{FFFCD61B-54E1-45CC-92F5-FF783BD95911}" type="presParOf" srcId="{FA7CE4F8-740E-4B25-9E79-07D756DCC594}" destId="{CEDCBECE-CCC0-4E64-AE6E-6E6B256414F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D2C234-9924-4ED0-B6E7-569F74E6D95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7B7E643-81DD-473B-995D-9D060EF12D90}">
      <dgm:prSet phldrT="[Text]" custT="1"/>
      <dgm:spPr/>
      <dgm:t>
        <a:bodyPr/>
        <a:lstStyle/>
        <a:p>
          <a:pPr>
            <a:buNone/>
          </a:pPr>
          <a:r>
            <a:rPr lang="en-US" sz="2000" b="1" dirty="0"/>
            <a:t>COMPLETE</a:t>
          </a:r>
          <a:r>
            <a:rPr lang="en-US" sz="2000" dirty="0"/>
            <a:t>:</a:t>
          </a:r>
        </a:p>
        <a:p>
          <a:pPr>
            <a:buNone/>
          </a:pPr>
          <a:r>
            <a:rPr lang="en-US" sz="2200" dirty="0"/>
            <a:t>Patient Address</a:t>
          </a:r>
        </a:p>
        <a:p>
          <a:pPr>
            <a:buNone/>
          </a:pPr>
          <a:r>
            <a:rPr lang="en-US" sz="2200" dirty="0"/>
            <a:t>Race/Ethnicity</a:t>
          </a:r>
        </a:p>
        <a:p>
          <a:pPr>
            <a:buNone/>
          </a:pPr>
          <a:r>
            <a:rPr lang="en-US" sz="2200" dirty="0"/>
            <a:t>Gender </a:t>
          </a:r>
        </a:p>
        <a:p>
          <a:pPr>
            <a:buNone/>
          </a:pPr>
          <a:r>
            <a:rPr lang="en-US" sz="2200" dirty="0"/>
            <a:t>Phone Number or Email Address</a:t>
          </a:r>
        </a:p>
        <a:p>
          <a:pPr>
            <a:buNone/>
          </a:pPr>
          <a:r>
            <a:rPr lang="en-US" sz="2200" dirty="0"/>
            <a:t>Vaccination Data </a:t>
          </a:r>
        </a:p>
      </dgm:t>
    </dgm:pt>
    <dgm:pt modelId="{61702138-9049-41D1-BBE1-F8A3AFB06B9C}" type="parTrans" cxnId="{0A1D8773-0C14-4898-AB97-D878E43AAB1E}">
      <dgm:prSet/>
      <dgm:spPr/>
      <dgm:t>
        <a:bodyPr/>
        <a:lstStyle/>
        <a:p>
          <a:endParaRPr lang="en-US"/>
        </a:p>
      </dgm:t>
    </dgm:pt>
    <dgm:pt modelId="{805EDB85-A8A1-40AE-82A9-AC6CBD2609E3}" type="sibTrans" cxnId="{0A1D8773-0C14-4898-AB97-D878E43AAB1E}">
      <dgm:prSet/>
      <dgm:spPr/>
      <dgm:t>
        <a:bodyPr/>
        <a:lstStyle/>
        <a:p>
          <a:endParaRPr lang="en-US"/>
        </a:p>
      </dgm:t>
    </dgm:pt>
    <dgm:pt modelId="{C35283D7-C222-48A9-903D-7B5D8FAFE51F}">
      <dgm:prSet phldrT="[Text]" custT="1"/>
      <dgm:spPr/>
      <dgm:t>
        <a:bodyPr/>
        <a:lstStyle/>
        <a:p>
          <a:r>
            <a:rPr lang="en-US" sz="2000" b="1" kern="1200" dirty="0">
              <a:solidFill>
                <a:prstClr val="white"/>
              </a:solidFill>
              <a:latin typeface="Franklin Gothic Book" panose="020B0503020102020204"/>
              <a:ea typeface="+mn-ea"/>
              <a:cs typeface="+mn-cs"/>
            </a:rPr>
            <a:t>TIMELY</a:t>
          </a:r>
          <a:r>
            <a:rPr lang="en-US" sz="1100" kern="1200" dirty="0"/>
            <a:t>: </a:t>
          </a:r>
        </a:p>
        <a:p>
          <a:r>
            <a:rPr lang="en-US" sz="2200" kern="1200" dirty="0"/>
            <a:t>Routine: 10 Days</a:t>
          </a:r>
        </a:p>
        <a:p>
          <a:r>
            <a:rPr lang="en-US" sz="2200" kern="1200" dirty="0"/>
            <a:t>COVID-19:  24 Hours</a:t>
          </a:r>
        </a:p>
        <a:p>
          <a:r>
            <a:rPr lang="en-US" sz="2200" kern="1200" dirty="0"/>
            <a:t>Mass Events: 30 Days</a:t>
          </a:r>
        </a:p>
      </dgm:t>
    </dgm:pt>
    <dgm:pt modelId="{3C389D04-D36B-4D4A-9012-32630748BA05}" type="parTrans" cxnId="{28D331B1-0EE4-46C7-A3A6-667343C11726}">
      <dgm:prSet/>
      <dgm:spPr/>
      <dgm:t>
        <a:bodyPr/>
        <a:lstStyle/>
        <a:p>
          <a:endParaRPr lang="en-US"/>
        </a:p>
      </dgm:t>
    </dgm:pt>
    <dgm:pt modelId="{33115677-E0B8-4824-8F5F-D547F8F14EE1}" type="sibTrans" cxnId="{28D331B1-0EE4-46C7-A3A6-667343C11726}">
      <dgm:prSet/>
      <dgm:spPr/>
      <dgm:t>
        <a:bodyPr/>
        <a:lstStyle/>
        <a:p>
          <a:endParaRPr lang="en-US"/>
        </a:p>
      </dgm:t>
    </dgm:pt>
    <dgm:pt modelId="{66AB5386-BA36-4745-893F-456715DF4A3E}">
      <dgm:prSet phldrT="[Text]" custT="1"/>
      <dgm:spPr/>
      <dgm:t>
        <a:bodyPr/>
        <a:lstStyle/>
        <a:p>
          <a:pPr>
            <a:buFontTx/>
            <a:buChar char="-"/>
          </a:pPr>
          <a:r>
            <a:rPr lang="en-US" sz="2000" b="1" kern="1200" dirty="0">
              <a:solidFill>
                <a:prstClr val="white"/>
              </a:solidFill>
              <a:latin typeface="Franklin Gothic Book" panose="020B0503020102020204"/>
              <a:ea typeface="+mn-ea"/>
              <a:cs typeface="+mn-cs"/>
            </a:rPr>
            <a:t>VALID</a:t>
          </a:r>
          <a:r>
            <a:rPr lang="en-US" sz="1600" kern="1200" dirty="0"/>
            <a:t>:</a:t>
          </a:r>
        </a:p>
        <a:p>
          <a:pPr>
            <a:buFontTx/>
            <a:buChar char="-"/>
          </a:pPr>
          <a:r>
            <a:rPr lang="en-US" sz="2200" kern="1200" dirty="0"/>
            <a:t>1900 or 1901 DOB </a:t>
          </a:r>
        </a:p>
        <a:p>
          <a:pPr>
            <a:buFontTx/>
            <a:buChar char="-"/>
          </a:pPr>
          <a:r>
            <a:rPr lang="en-US" sz="2200" kern="1200" dirty="0"/>
            <a:t>Baby names </a:t>
          </a:r>
        </a:p>
        <a:p>
          <a:pPr>
            <a:buFontTx/>
            <a:buChar char="-"/>
          </a:pPr>
          <a:r>
            <a:rPr lang="en-US" sz="2200" kern="1200" dirty="0"/>
            <a:t>Vaccine Date </a:t>
          </a:r>
          <a:r>
            <a:rPr lang="en-US" sz="2200" b="1" kern="1200" dirty="0"/>
            <a:t>after</a:t>
          </a:r>
          <a:r>
            <a:rPr lang="en-US" sz="2200" kern="1200" dirty="0"/>
            <a:t> Expiration Date</a:t>
          </a:r>
        </a:p>
        <a:p>
          <a:pPr>
            <a:buFontTx/>
            <a:buChar char="-"/>
          </a:pPr>
          <a:r>
            <a:rPr lang="en-US" sz="2200" kern="1200" dirty="0"/>
            <a:t>Vaccine Date </a:t>
          </a:r>
          <a:r>
            <a:rPr lang="en-US" sz="2200" b="1" kern="1200" dirty="0"/>
            <a:t>before</a:t>
          </a:r>
          <a:r>
            <a:rPr lang="en-US" sz="2200" kern="1200" dirty="0"/>
            <a:t> DOB</a:t>
          </a:r>
        </a:p>
        <a:p>
          <a:pPr>
            <a:buFontTx/>
            <a:buChar char="-"/>
          </a:pPr>
          <a:r>
            <a:rPr lang="en-US" sz="2200" kern="1200" dirty="0"/>
            <a:t>Incorrect Vaccine Type for Age Group</a:t>
          </a:r>
        </a:p>
      </dgm:t>
    </dgm:pt>
    <dgm:pt modelId="{C4D8B61A-0956-4ADF-9212-2AD7A66D915E}" type="parTrans" cxnId="{E64393E2-F084-41D7-823C-C4814853C797}">
      <dgm:prSet/>
      <dgm:spPr/>
      <dgm:t>
        <a:bodyPr/>
        <a:lstStyle/>
        <a:p>
          <a:endParaRPr lang="en-US"/>
        </a:p>
      </dgm:t>
    </dgm:pt>
    <dgm:pt modelId="{E50D0A65-B286-41EF-8DE1-CED868693705}" type="sibTrans" cxnId="{E64393E2-F084-41D7-823C-C4814853C797}">
      <dgm:prSet/>
      <dgm:spPr/>
      <dgm:t>
        <a:bodyPr/>
        <a:lstStyle/>
        <a:p>
          <a:endParaRPr lang="en-US"/>
        </a:p>
      </dgm:t>
    </dgm:pt>
    <dgm:pt modelId="{7766F271-D029-4FD9-B924-7EBA7AAF9C6B}" type="pres">
      <dgm:prSet presAssocID="{19D2C234-9924-4ED0-B6E7-569F74E6D959}" presName="Name0" presStyleCnt="0">
        <dgm:presLayoutVars>
          <dgm:dir/>
          <dgm:resizeHandles val="exact"/>
        </dgm:presLayoutVars>
      </dgm:prSet>
      <dgm:spPr/>
    </dgm:pt>
    <dgm:pt modelId="{AFB98619-FBAE-4B65-BBC6-7C2EAB1D0B17}" type="pres">
      <dgm:prSet presAssocID="{19D2C234-9924-4ED0-B6E7-569F74E6D959}" presName="bkgdShp" presStyleLbl="alignAccFollowNode1" presStyleIdx="0" presStyleCnt="1" custScaleY="43471"/>
      <dgm:spPr/>
    </dgm:pt>
    <dgm:pt modelId="{4A8AB6EC-E205-4EAF-81FD-9BFD13504D32}" type="pres">
      <dgm:prSet presAssocID="{19D2C234-9924-4ED0-B6E7-569F74E6D959}" presName="linComp" presStyleCnt="0"/>
      <dgm:spPr/>
    </dgm:pt>
    <dgm:pt modelId="{4CB58AC4-172C-4B3A-8992-247A9E93FC95}" type="pres">
      <dgm:prSet presAssocID="{57B7E643-81DD-473B-995D-9D060EF12D90}" presName="compNode" presStyleCnt="0"/>
      <dgm:spPr/>
    </dgm:pt>
    <dgm:pt modelId="{B38A4B92-F3F8-4061-9F2A-42801CCDCB9B}" type="pres">
      <dgm:prSet presAssocID="{57B7E643-81DD-473B-995D-9D060EF12D90}" presName="node" presStyleLbl="node1" presStyleIdx="0" presStyleCnt="3" custScaleX="119539" custScaleY="138379">
        <dgm:presLayoutVars>
          <dgm:bulletEnabled val="1"/>
        </dgm:presLayoutVars>
      </dgm:prSet>
      <dgm:spPr/>
    </dgm:pt>
    <dgm:pt modelId="{BEB808F5-2000-4BBF-88DD-B0E90E13E60F}" type="pres">
      <dgm:prSet presAssocID="{57B7E643-81DD-473B-995D-9D060EF12D90}" presName="invisiNode" presStyleLbl="node1" presStyleIdx="0" presStyleCnt="3"/>
      <dgm:spPr/>
    </dgm:pt>
    <dgm:pt modelId="{FDEABB0D-9DC7-45BF-8886-7C9A4195F642}" type="pres">
      <dgm:prSet presAssocID="{57B7E643-81DD-473B-995D-9D060EF12D90}" presName="imagNode" presStyleLbl="fgImgPlace1" presStyleIdx="0" presStyleCnt="3" custScaleX="67891" custScaleY="6710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7A69368-0931-435C-899B-EC7D49E0E28D}" type="pres">
      <dgm:prSet presAssocID="{805EDB85-A8A1-40AE-82A9-AC6CBD2609E3}" presName="sibTrans" presStyleLbl="sibTrans2D1" presStyleIdx="0" presStyleCnt="0"/>
      <dgm:spPr/>
    </dgm:pt>
    <dgm:pt modelId="{391D9F04-CCF0-4D18-B412-00F8DEFCCCA6}" type="pres">
      <dgm:prSet presAssocID="{C35283D7-C222-48A9-903D-7B5D8FAFE51F}" presName="compNode" presStyleCnt="0"/>
      <dgm:spPr/>
    </dgm:pt>
    <dgm:pt modelId="{C6473365-CB28-4878-A64A-A7508B91B7C7}" type="pres">
      <dgm:prSet presAssocID="{C35283D7-C222-48A9-903D-7B5D8FAFE51F}" presName="node" presStyleLbl="node1" presStyleIdx="1" presStyleCnt="3" custScaleX="118473" custScaleY="138215">
        <dgm:presLayoutVars>
          <dgm:bulletEnabled val="1"/>
        </dgm:presLayoutVars>
      </dgm:prSet>
      <dgm:spPr/>
    </dgm:pt>
    <dgm:pt modelId="{CB74583E-CC27-4560-9ED1-E2F4CFC61246}" type="pres">
      <dgm:prSet presAssocID="{C35283D7-C222-48A9-903D-7B5D8FAFE51F}" presName="invisiNode" presStyleLbl="node1" presStyleIdx="1" presStyleCnt="3"/>
      <dgm:spPr/>
    </dgm:pt>
    <dgm:pt modelId="{9E96B313-07E6-4EB0-9C50-8E7C47DB9D05}" type="pres">
      <dgm:prSet presAssocID="{C35283D7-C222-48A9-903D-7B5D8FAFE51F}" presName="imagNode" presStyleLbl="fgImgPlace1" presStyleIdx="1" presStyleCnt="3" custScaleX="63420" custScaleY="6557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7654E520-CD95-4D3B-B3C9-C1BE8BC410F7}" type="pres">
      <dgm:prSet presAssocID="{33115677-E0B8-4824-8F5F-D547F8F14EE1}" presName="sibTrans" presStyleLbl="sibTrans2D1" presStyleIdx="0" presStyleCnt="0"/>
      <dgm:spPr/>
    </dgm:pt>
    <dgm:pt modelId="{845D7A02-6D09-41E2-A195-052F6171D5F3}" type="pres">
      <dgm:prSet presAssocID="{66AB5386-BA36-4745-893F-456715DF4A3E}" presName="compNode" presStyleCnt="0"/>
      <dgm:spPr/>
    </dgm:pt>
    <dgm:pt modelId="{4190B486-486C-47B0-8659-AD9BB432F807}" type="pres">
      <dgm:prSet presAssocID="{66AB5386-BA36-4745-893F-456715DF4A3E}" presName="node" presStyleLbl="node1" presStyleIdx="2" presStyleCnt="3" custScaleX="145654" custScaleY="138894">
        <dgm:presLayoutVars>
          <dgm:bulletEnabled val="1"/>
        </dgm:presLayoutVars>
      </dgm:prSet>
      <dgm:spPr/>
    </dgm:pt>
    <dgm:pt modelId="{FB20D0AF-342A-4C76-ADEA-6A300B40859C}" type="pres">
      <dgm:prSet presAssocID="{66AB5386-BA36-4745-893F-456715DF4A3E}" presName="invisiNode" presStyleLbl="node1" presStyleIdx="2" presStyleCnt="3"/>
      <dgm:spPr/>
    </dgm:pt>
    <dgm:pt modelId="{FDECEFC1-9450-47BD-A1D2-D1B53C9DD4CF}" type="pres">
      <dgm:prSet presAssocID="{66AB5386-BA36-4745-893F-456715DF4A3E}" presName="imagNode" presStyleLbl="fgImgPlace1" presStyleIdx="2" presStyleCnt="3" custScaleX="51708" custScaleY="6444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72963938-F15B-436C-86D4-3AE5D13A81CD}" type="presOf" srcId="{66AB5386-BA36-4745-893F-456715DF4A3E}" destId="{4190B486-486C-47B0-8659-AD9BB432F807}" srcOrd="0" destOrd="0" presId="urn:microsoft.com/office/officeart/2005/8/layout/pList2"/>
    <dgm:cxn modelId="{0A1D8773-0C14-4898-AB97-D878E43AAB1E}" srcId="{19D2C234-9924-4ED0-B6E7-569F74E6D959}" destId="{57B7E643-81DD-473B-995D-9D060EF12D90}" srcOrd="0" destOrd="0" parTransId="{61702138-9049-41D1-BBE1-F8A3AFB06B9C}" sibTransId="{805EDB85-A8A1-40AE-82A9-AC6CBD2609E3}"/>
    <dgm:cxn modelId="{31A11AAA-483A-44CB-AD48-9E2BEF2C5C0A}" type="presOf" srcId="{805EDB85-A8A1-40AE-82A9-AC6CBD2609E3}" destId="{97A69368-0931-435C-899B-EC7D49E0E28D}" srcOrd="0" destOrd="0" presId="urn:microsoft.com/office/officeart/2005/8/layout/pList2"/>
    <dgm:cxn modelId="{28D331B1-0EE4-46C7-A3A6-667343C11726}" srcId="{19D2C234-9924-4ED0-B6E7-569F74E6D959}" destId="{C35283D7-C222-48A9-903D-7B5D8FAFE51F}" srcOrd="1" destOrd="0" parTransId="{3C389D04-D36B-4D4A-9012-32630748BA05}" sibTransId="{33115677-E0B8-4824-8F5F-D547F8F14EE1}"/>
    <dgm:cxn modelId="{8AE1ACB3-ED2C-427D-81A6-85B9CAB5ABF1}" type="presOf" srcId="{33115677-E0B8-4824-8F5F-D547F8F14EE1}" destId="{7654E520-CD95-4D3B-B3C9-C1BE8BC410F7}" srcOrd="0" destOrd="0" presId="urn:microsoft.com/office/officeart/2005/8/layout/pList2"/>
    <dgm:cxn modelId="{413BFCB8-C00E-4DE4-A958-63B2C4928FDB}" type="presOf" srcId="{57B7E643-81DD-473B-995D-9D060EF12D90}" destId="{B38A4B92-F3F8-4061-9F2A-42801CCDCB9B}" srcOrd="0" destOrd="0" presId="urn:microsoft.com/office/officeart/2005/8/layout/pList2"/>
    <dgm:cxn modelId="{E64393E2-F084-41D7-823C-C4814853C797}" srcId="{19D2C234-9924-4ED0-B6E7-569F74E6D959}" destId="{66AB5386-BA36-4745-893F-456715DF4A3E}" srcOrd="2" destOrd="0" parTransId="{C4D8B61A-0956-4ADF-9212-2AD7A66D915E}" sibTransId="{E50D0A65-B286-41EF-8DE1-CED868693705}"/>
    <dgm:cxn modelId="{A88E7BF2-B54F-4735-BFDE-01F1CED95766}" type="presOf" srcId="{19D2C234-9924-4ED0-B6E7-569F74E6D959}" destId="{7766F271-D029-4FD9-B924-7EBA7AAF9C6B}" srcOrd="0" destOrd="0" presId="urn:microsoft.com/office/officeart/2005/8/layout/pList2"/>
    <dgm:cxn modelId="{CB91D0F9-27B3-4766-BFAE-7650CD0A9C3A}" type="presOf" srcId="{C35283D7-C222-48A9-903D-7B5D8FAFE51F}" destId="{C6473365-CB28-4878-A64A-A7508B91B7C7}" srcOrd="0" destOrd="0" presId="urn:microsoft.com/office/officeart/2005/8/layout/pList2"/>
    <dgm:cxn modelId="{76FD2B8C-9C31-448B-A1C2-23B60007F571}" type="presParOf" srcId="{7766F271-D029-4FD9-B924-7EBA7AAF9C6B}" destId="{AFB98619-FBAE-4B65-BBC6-7C2EAB1D0B17}" srcOrd="0" destOrd="0" presId="urn:microsoft.com/office/officeart/2005/8/layout/pList2"/>
    <dgm:cxn modelId="{3703DC4D-F415-4F84-BBED-F94B9DEF59C1}" type="presParOf" srcId="{7766F271-D029-4FD9-B924-7EBA7AAF9C6B}" destId="{4A8AB6EC-E205-4EAF-81FD-9BFD13504D32}" srcOrd="1" destOrd="0" presId="urn:microsoft.com/office/officeart/2005/8/layout/pList2"/>
    <dgm:cxn modelId="{E317AD84-706D-4494-8013-0B0F9894C5B9}" type="presParOf" srcId="{4A8AB6EC-E205-4EAF-81FD-9BFD13504D32}" destId="{4CB58AC4-172C-4B3A-8992-247A9E93FC95}" srcOrd="0" destOrd="0" presId="urn:microsoft.com/office/officeart/2005/8/layout/pList2"/>
    <dgm:cxn modelId="{C7955D93-BA26-482E-BA9B-DC0EA3F31755}" type="presParOf" srcId="{4CB58AC4-172C-4B3A-8992-247A9E93FC95}" destId="{B38A4B92-F3F8-4061-9F2A-42801CCDCB9B}" srcOrd="0" destOrd="0" presId="urn:microsoft.com/office/officeart/2005/8/layout/pList2"/>
    <dgm:cxn modelId="{2EB24B9A-CCAE-41AD-989B-00154957AE1F}" type="presParOf" srcId="{4CB58AC4-172C-4B3A-8992-247A9E93FC95}" destId="{BEB808F5-2000-4BBF-88DD-B0E90E13E60F}" srcOrd="1" destOrd="0" presId="urn:microsoft.com/office/officeart/2005/8/layout/pList2"/>
    <dgm:cxn modelId="{1AB98BFF-9AA7-46AC-A797-0D9A6573842C}" type="presParOf" srcId="{4CB58AC4-172C-4B3A-8992-247A9E93FC95}" destId="{FDEABB0D-9DC7-45BF-8886-7C9A4195F642}" srcOrd="2" destOrd="0" presId="urn:microsoft.com/office/officeart/2005/8/layout/pList2"/>
    <dgm:cxn modelId="{A734AB55-9AF7-44CF-8F51-C3B6A3F35BCD}" type="presParOf" srcId="{4A8AB6EC-E205-4EAF-81FD-9BFD13504D32}" destId="{97A69368-0931-435C-899B-EC7D49E0E28D}" srcOrd="1" destOrd="0" presId="urn:microsoft.com/office/officeart/2005/8/layout/pList2"/>
    <dgm:cxn modelId="{94DC0BF4-01FE-4E3A-AE50-1524E4DCC10F}" type="presParOf" srcId="{4A8AB6EC-E205-4EAF-81FD-9BFD13504D32}" destId="{391D9F04-CCF0-4D18-B412-00F8DEFCCCA6}" srcOrd="2" destOrd="0" presId="urn:microsoft.com/office/officeart/2005/8/layout/pList2"/>
    <dgm:cxn modelId="{CC7E6ACA-9527-4AD4-8A91-C9DAC7AE2E4D}" type="presParOf" srcId="{391D9F04-CCF0-4D18-B412-00F8DEFCCCA6}" destId="{C6473365-CB28-4878-A64A-A7508B91B7C7}" srcOrd="0" destOrd="0" presId="urn:microsoft.com/office/officeart/2005/8/layout/pList2"/>
    <dgm:cxn modelId="{F8AF82E4-6269-406E-A5C3-C1AC5DD1F00C}" type="presParOf" srcId="{391D9F04-CCF0-4D18-B412-00F8DEFCCCA6}" destId="{CB74583E-CC27-4560-9ED1-E2F4CFC61246}" srcOrd="1" destOrd="0" presId="urn:microsoft.com/office/officeart/2005/8/layout/pList2"/>
    <dgm:cxn modelId="{9DE321B4-469A-405A-AA55-A0485DB8F1F7}" type="presParOf" srcId="{391D9F04-CCF0-4D18-B412-00F8DEFCCCA6}" destId="{9E96B313-07E6-4EB0-9C50-8E7C47DB9D05}" srcOrd="2" destOrd="0" presId="urn:microsoft.com/office/officeart/2005/8/layout/pList2"/>
    <dgm:cxn modelId="{F9B8A790-3C00-4201-9AE0-50BE3B46CF50}" type="presParOf" srcId="{4A8AB6EC-E205-4EAF-81FD-9BFD13504D32}" destId="{7654E520-CD95-4D3B-B3C9-C1BE8BC410F7}" srcOrd="3" destOrd="0" presId="urn:microsoft.com/office/officeart/2005/8/layout/pList2"/>
    <dgm:cxn modelId="{DFA792F8-229C-40CD-ABF3-EC0E513B9711}" type="presParOf" srcId="{4A8AB6EC-E205-4EAF-81FD-9BFD13504D32}" destId="{845D7A02-6D09-41E2-A195-052F6171D5F3}" srcOrd="4" destOrd="0" presId="urn:microsoft.com/office/officeart/2005/8/layout/pList2"/>
    <dgm:cxn modelId="{48416E23-3F18-40C7-8C5D-9BE0EC6C95D1}" type="presParOf" srcId="{845D7A02-6D09-41E2-A195-052F6171D5F3}" destId="{4190B486-486C-47B0-8659-AD9BB432F807}" srcOrd="0" destOrd="0" presId="urn:microsoft.com/office/officeart/2005/8/layout/pList2"/>
    <dgm:cxn modelId="{B2671E96-5691-478E-94BC-4A813F20A591}" type="presParOf" srcId="{845D7A02-6D09-41E2-A195-052F6171D5F3}" destId="{FB20D0AF-342A-4C76-ADEA-6A300B40859C}" srcOrd="1" destOrd="0" presId="urn:microsoft.com/office/officeart/2005/8/layout/pList2"/>
    <dgm:cxn modelId="{75C5AA40-CC14-4CA3-9529-2886752EDDEB}" type="presParOf" srcId="{845D7A02-6D09-41E2-A195-052F6171D5F3}" destId="{FDECEFC1-9450-47BD-A1D2-D1B53C9DD4C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01298A-02D9-48CC-A815-29B7F9398C9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2735E8-99AB-48A5-BE28-9FCD2679E1FD}">
      <dgm:prSet/>
      <dgm:spPr/>
      <dgm:t>
        <a:bodyPr/>
        <a:lstStyle/>
        <a:p>
          <a:pPr rtl="0" eaLnBrk="1" latinLnBrk="0" hangingPunct="1">
            <a:buClrTx/>
            <a:buSzPts val="2800"/>
            <a:buFont typeface="Arial" panose="020B0604020202020204" pitchFamily="34" charset="0"/>
            <a:buChar char="•"/>
          </a:pPr>
          <a:r>
            <a:rPr lang="en-US" dirty="0"/>
            <a:t>State mandate – Senate Bill 58 </a:t>
          </a:r>
        </a:p>
      </dgm:t>
    </dgm:pt>
    <dgm:pt modelId="{B9D17CAD-ABCF-4530-9D4F-C7292348E7EE}" type="parTrans" cxnId="{436E9D09-5733-40B7-ADDD-EADECE031C61}">
      <dgm:prSet/>
      <dgm:spPr/>
      <dgm:t>
        <a:bodyPr/>
        <a:lstStyle/>
        <a:p>
          <a:endParaRPr lang="en-US"/>
        </a:p>
      </dgm:t>
    </dgm:pt>
    <dgm:pt modelId="{281FCEC1-E017-443A-902E-C8CBADC36F66}" type="sibTrans" cxnId="{436E9D09-5733-40B7-ADDD-EADECE031C61}">
      <dgm:prSet/>
      <dgm:spPr/>
      <dgm:t>
        <a:bodyPr/>
        <a:lstStyle/>
        <a:p>
          <a:endParaRPr lang="en-US"/>
        </a:p>
      </dgm:t>
    </dgm:pt>
    <dgm:pt modelId="{827139E5-699C-4448-A00D-DFBCF6942AB0}">
      <dgm:prSet/>
      <dgm:spPr/>
      <dgm:t>
        <a:bodyPr/>
        <a:lstStyle/>
        <a:p>
          <a:pPr rtl="0" eaLnBrk="1" latinLnBrk="0" hangingPunct="1">
            <a:lnSpc>
              <a:spcPct val="100000"/>
            </a:lnSpc>
            <a:spcAft>
              <a:spcPts val="0"/>
            </a:spcAft>
          </a:pPr>
          <a:r>
            <a:rPr lang="en-US" dirty="0"/>
            <a:t>Federal mandate for </a:t>
          </a:r>
        </a:p>
        <a:p>
          <a:pPr rtl="0" eaLnBrk="1" latinLnBrk="0" hangingPunct="1">
            <a:lnSpc>
              <a:spcPct val="100000"/>
            </a:lnSpc>
            <a:spcAft>
              <a:spcPts val="0"/>
            </a:spcAft>
          </a:pPr>
          <a:r>
            <a:rPr lang="en-US" dirty="0"/>
            <a:t>COVID-19 vaccines</a:t>
          </a:r>
        </a:p>
      </dgm:t>
    </dgm:pt>
    <dgm:pt modelId="{EE29F62D-C39A-40AB-946B-0F3B05909350}" type="parTrans" cxnId="{E3A30B96-C9B5-49FF-977C-131B57660044}">
      <dgm:prSet/>
      <dgm:spPr/>
      <dgm:t>
        <a:bodyPr/>
        <a:lstStyle/>
        <a:p>
          <a:endParaRPr lang="en-US"/>
        </a:p>
      </dgm:t>
    </dgm:pt>
    <dgm:pt modelId="{21926058-AC2C-4E28-8823-75540D2CC6E3}" type="sibTrans" cxnId="{E3A30B96-C9B5-49FF-977C-131B57660044}">
      <dgm:prSet/>
      <dgm:spPr/>
      <dgm:t>
        <a:bodyPr/>
        <a:lstStyle/>
        <a:p>
          <a:endParaRPr lang="en-US"/>
        </a:p>
      </dgm:t>
    </dgm:pt>
    <dgm:pt modelId="{2B635862-EE80-4EE0-83DA-7101FED99982}">
      <dgm:prSet/>
      <dgm:spPr/>
      <dgm:t>
        <a:bodyPr/>
        <a:lstStyle/>
        <a:p>
          <a:pPr rtl="0" eaLnBrk="1" latinLnBrk="0" hangingPunct="1"/>
          <a:r>
            <a:rPr lang="en-US"/>
            <a:t>Coverage Rates</a:t>
          </a:r>
        </a:p>
      </dgm:t>
    </dgm:pt>
    <dgm:pt modelId="{8A86D814-7EAB-4970-91AE-DB49F837C3B4}" type="parTrans" cxnId="{42D5AD3B-ED60-4168-AE8F-4D8A1E53A499}">
      <dgm:prSet/>
      <dgm:spPr/>
      <dgm:t>
        <a:bodyPr/>
        <a:lstStyle/>
        <a:p>
          <a:endParaRPr lang="en-US"/>
        </a:p>
      </dgm:t>
    </dgm:pt>
    <dgm:pt modelId="{FAFB4995-DEC3-417D-8433-320CD4C7936B}" type="sibTrans" cxnId="{42D5AD3B-ED60-4168-AE8F-4D8A1E53A499}">
      <dgm:prSet/>
      <dgm:spPr/>
      <dgm:t>
        <a:bodyPr/>
        <a:lstStyle/>
        <a:p>
          <a:endParaRPr lang="en-US"/>
        </a:p>
      </dgm:t>
    </dgm:pt>
    <dgm:pt modelId="{CFE2499D-65BB-4CF3-9844-348A5C93A432}">
      <dgm:prSet/>
      <dgm:spPr/>
      <dgm:t>
        <a:bodyPr/>
        <a:lstStyle/>
        <a:p>
          <a:pPr rtl="0" eaLnBrk="1" latinLnBrk="0" hangingPunct="1"/>
          <a:r>
            <a:rPr lang="en-US" dirty="0"/>
            <a:t>Continued vaccine provided by VFC program</a:t>
          </a:r>
        </a:p>
      </dgm:t>
    </dgm:pt>
    <dgm:pt modelId="{761CC449-DF44-43C8-92AE-5B93C8029729}" type="parTrans" cxnId="{83E7BDD2-6BD5-4646-8F22-4EBC827C00A7}">
      <dgm:prSet/>
      <dgm:spPr/>
      <dgm:t>
        <a:bodyPr/>
        <a:lstStyle/>
        <a:p>
          <a:endParaRPr lang="en-US"/>
        </a:p>
      </dgm:t>
    </dgm:pt>
    <dgm:pt modelId="{98ADFDB4-B243-404B-8D4C-20E5BFD527B2}" type="sibTrans" cxnId="{83E7BDD2-6BD5-4646-8F22-4EBC827C00A7}">
      <dgm:prSet/>
      <dgm:spPr/>
      <dgm:t>
        <a:bodyPr/>
        <a:lstStyle/>
        <a:p>
          <a:endParaRPr lang="en-US"/>
        </a:p>
      </dgm:t>
    </dgm:pt>
    <dgm:pt modelId="{55CF73E3-C372-41D0-8147-10C85A288D8C}">
      <dgm:prSet/>
      <dgm:spPr/>
      <dgm:t>
        <a:bodyPr/>
        <a:lstStyle/>
        <a:p>
          <a:pPr rtl="0" eaLnBrk="1" latinLnBrk="0" hangingPunct="1"/>
          <a:r>
            <a:rPr lang="en-US"/>
            <a:t>Public Requests</a:t>
          </a:r>
        </a:p>
      </dgm:t>
    </dgm:pt>
    <dgm:pt modelId="{6233A50B-34D5-4DF7-ADDB-8D6EC74FCD82}" type="parTrans" cxnId="{06933B8C-7BC3-4987-8BBF-0D58FCE09E5E}">
      <dgm:prSet/>
      <dgm:spPr/>
      <dgm:t>
        <a:bodyPr/>
        <a:lstStyle/>
        <a:p>
          <a:endParaRPr lang="en-US"/>
        </a:p>
      </dgm:t>
    </dgm:pt>
    <dgm:pt modelId="{8CF766C9-B93B-4EE2-BA62-0AA44D00E229}" type="sibTrans" cxnId="{06933B8C-7BC3-4987-8BBF-0D58FCE09E5E}">
      <dgm:prSet/>
      <dgm:spPr/>
      <dgm:t>
        <a:bodyPr/>
        <a:lstStyle/>
        <a:p>
          <a:endParaRPr lang="en-US"/>
        </a:p>
      </dgm:t>
    </dgm:pt>
    <dgm:pt modelId="{07523BCD-680C-4DD7-8C9C-9B8B25BA63A2}">
      <dgm:prSet/>
      <dgm:spPr/>
      <dgm:t>
        <a:bodyPr/>
        <a:lstStyle/>
        <a:p>
          <a:pPr rtl="0" eaLnBrk="1" latinLnBrk="0" hangingPunct="1"/>
          <a:r>
            <a:rPr lang="en-US" dirty="0"/>
            <a:t>Healthier New Mexico!</a:t>
          </a:r>
        </a:p>
      </dgm:t>
    </dgm:pt>
    <dgm:pt modelId="{E6F127E9-B7CB-49AB-B238-71D84CFA900D}" type="parTrans" cxnId="{059364E8-4458-4E4D-A4C1-942D81910F55}">
      <dgm:prSet/>
      <dgm:spPr/>
      <dgm:t>
        <a:bodyPr/>
        <a:lstStyle/>
        <a:p>
          <a:endParaRPr lang="en-US"/>
        </a:p>
      </dgm:t>
    </dgm:pt>
    <dgm:pt modelId="{FBC5C1B3-4513-462F-861E-729580813939}" type="sibTrans" cxnId="{059364E8-4458-4E4D-A4C1-942D81910F55}">
      <dgm:prSet/>
      <dgm:spPr/>
      <dgm:t>
        <a:bodyPr/>
        <a:lstStyle/>
        <a:p>
          <a:endParaRPr lang="en-US"/>
        </a:p>
      </dgm:t>
    </dgm:pt>
    <dgm:pt modelId="{ABEEE36B-2F69-4265-80AB-59FE180FB85F}" type="pres">
      <dgm:prSet presAssocID="{B501298A-02D9-48CC-A815-29B7F9398C96}" presName="CompostProcess" presStyleCnt="0">
        <dgm:presLayoutVars>
          <dgm:dir/>
          <dgm:resizeHandles val="exact"/>
        </dgm:presLayoutVars>
      </dgm:prSet>
      <dgm:spPr/>
    </dgm:pt>
    <dgm:pt modelId="{9F8F1645-FFE9-4E27-9E9D-B3A5990C18D0}" type="pres">
      <dgm:prSet presAssocID="{B501298A-02D9-48CC-A815-29B7F9398C96}" presName="arrow" presStyleLbl="bgShp" presStyleIdx="0" presStyleCnt="1"/>
      <dgm:spPr/>
    </dgm:pt>
    <dgm:pt modelId="{65CAB975-7DC2-4EBD-BCAF-5F44BD832EA6}" type="pres">
      <dgm:prSet presAssocID="{B501298A-02D9-48CC-A815-29B7F9398C96}" presName="linearProcess" presStyleCnt="0"/>
      <dgm:spPr/>
    </dgm:pt>
    <dgm:pt modelId="{82A1E112-5278-4BD7-B813-C6C30A9D7ADB}" type="pres">
      <dgm:prSet presAssocID="{602735E8-99AB-48A5-BE28-9FCD2679E1FD}" presName="textNode" presStyleLbl="node1" presStyleIdx="0" presStyleCnt="6">
        <dgm:presLayoutVars>
          <dgm:bulletEnabled val="1"/>
        </dgm:presLayoutVars>
      </dgm:prSet>
      <dgm:spPr/>
    </dgm:pt>
    <dgm:pt modelId="{BC7888D6-C7B5-4AF4-95C1-766A190C25DA}" type="pres">
      <dgm:prSet presAssocID="{281FCEC1-E017-443A-902E-C8CBADC36F66}" presName="sibTrans" presStyleCnt="0"/>
      <dgm:spPr/>
    </dgm:pt>
    <dgm:pt modelId="{E806D632-1C3F-44FE-A92F-861A1FF58B08}" type="pres">
      <dgm:prSet presAssocID="{827139E5-699C-4448-A00D-DFBCF6942AB0}" presName="textNode" presStyleLbl="node1" presStyleIdx="1" presStyleCnt="6">
        <dgm:presLayoutVars>
          <dgm:bulletEnabled val="1"/>
        </dgm:presLayoutVars>
      </dgm:prSet>
      <dgm:spPr/>
    </dgm:pt>
    <dgm:pt modelId="{101F27B4-94F5-4631-9B0E-BE9DEF26EA2A}" type="pres">
      <dgm:prSet presAssocID="{21926058-AC2C-4E28-8823-75540D2CC6E3}" presName="sibTrans" presStyleCnt="0"/>
      <dgm:spPr/>
    </dgm:pt>
    <dgm:pt modelId="{460E027B-5681-4292-AC87-51702DF5A105}" type="pres">
      <dgm:prSet presAssocID="{2B635862-EE80-4EE0-83DA-7101FED99982}" presName="textNode" presStyleLbl="node1" presStyleIdx="2" presStyleCnt="6">
        <dgm:presLayoutVars>
          <dgm:bulletEnabled val="1"/>
        </dgm:presLayoutVars>
      </dgm:prSet>
      <dgm:spPr/>
    </dgm:pt>
    <dgm:pt modelId="{49D2F5D5-7C07-4770-B6F9-0BE9FA9DB7C8}" type="pres">
      <dgm:prSet presAssocID="{FAFB4995-DEC3-417D-8433-320CD4C7936B}" presName="sibTrans" presStyleCnt="0"/>
      <dgm:spPr/>
    </dgm:pt>
    <dgm:pt modelId="{9DE6C2B4-80B7-4949-8653-6391A09466A8}" type="pres">
      <dgm:prSet presAssocID="{CFE2499D-65BB-4CF3-9844-348A5C93A432}" presName="textNode" presStyleLbl="node1" presStyleIdx="3" presStyleCnt="6">
        <dgm:presLayoutVars>
          <dgm:bulletEnabled val="1"/>
        </dgm:presLayoutVars>
      </dgm:prSet>
      <dgm:spPr/>
    </dgm:pt>
    <dgm:pt modelId="{B835E268-739A-4EF6-89CF-CACD20D948F6}" type="pres">
      <dgm:prSet presAssocID="{98ADFDB4-B243-404B-8D4C-20E5BFD527B2}" presName="sibTrans" presStyleCnt="0"/>
      <dgm:spPr/>
    </dgm:pt>
    <dgm:pt modelId="{1771C192-2E06-4D30-9FDC-CE5E28FE3939}" type="pres">
      <dgm:prSet presAssocID="{55CF73E3-C372-41D0-8147-10C85A288D8C}" presName="textNode" presStyleLbl="node1" presStyleIdx="4" presStyleCnt="6">
        <dgm:presLayoutVars>
          <dgm:bulletEnabled val="1"/>
        </dgm:presLayoutVars>
      </dgm:prSet>
      <dgm:spPr/>
    </dgm:pt>
    <dgm:pt modelId="{CB24D779-C6B1-4AFB-95CB-C909AF777F64}" type="pres">
      <dgm:prSet presAssocID="{8CF766C9-B93B-4EE2-BA62-0AA44D00E229}" presName="sibTrans" presStyleCnt="0"/>
      <dgm:spPr/>
    </dgm:pt>
    <dgm:pt modelId="{54D5C76E-8B9D-47FE-B29B-4A3344F39BF4}" type="pres">
      <dgm:prSet presAssocID="{07523BCD-680C-4DD7-8C9C-9B8B25BA63A2}" presName="textNode" presStyleLbl="node1" presStyleIdx="5" presStyleCnt="6" custScaleX="181670" custScaleY="137255">
        <dgm:presLayoutVars>
          <dgm:bulletEnabled val="1"/>
        </dgm:presLayoutVars>
      </dgm:prSet>
      <dgm:spPr/>
    </dgm:pt>
  </dgm:ptLst>
  <dgm:cxnLst>
    <dgm:cxn modelId="{436E9D09-5733-40B7-ADDD-EADECE031C61}" srcId="{B501298A-02D9-48CC-A815-29B7F9398C96}" destId="{602735E8-99AB-48A5-BE28-9FCD2679E1FD}" srcOrd="0" destOrd="0" parTransId="{B9D17CAD-ABCF-4530-9D4F-C7292348E7EE}" sibTransId="{281FCEC1-E017-443A-902E-C8CBADC36F66}"/>
    <dgm:cxn modelId="{D0816019-D43B-4D11-9115-853DC6AE62AB}" type="presOf" srcId="{827139E5-699C-4448-A00D-DFBCF6942AB0}" destId="{E806D632-1C3F-44FE-A92F-861A1FF58B08}" srcOrd="0" destOrd="0" presId="urn:microsoft.com/office/officeart/2005/8/layout/hProcess9"/>
    <dgm:cxn modelId="{D865ED35-F9B7-4412-832C-5C102647C678}" type="presOf" srcId="{602735E8-99AB-48A5-BE28-9FCD2679E1FD}" destId="{82A1E112-5278-4BD7-B813-C6C30A9D7ADB}" srcOrd="0" destOrd="0" presId="urn:microsoft.com/office/officeart/2005/8/layout/hProcess9"/>
    <dgm:cxn modelId="{42D5AD3B-ED60-4168-AE8F-4D8A1E53A499}" srcId="{B501298A-02D9-48CC-A815-29B7F9398C96}" destId="{2B635862-EE80-4EE0-83DA-7101FED99982}" srcOrd="2" destOrd="0" parTransId="{8A86D814-7EAB-4970-91AE-DB49F837C3B4}" sibTransId="{FAFB4995-DEC3-417D-8433-320CD4C7936B}"/>
    <dgm:cxn modelId="{E67AC241-EA48-4E0E-9A53-1B5E30EC2ADD}" type="presOf" srcId="{07523BCD-680C-4DD7-8C9C-9B8B25BA63A2}" destId="{54D5C76E-8B9D-47FE-B29B-4A3344F39BF4}" srcOrd="0" destOrd="0" presId="urn:microsoft.com/office/officeart/2005/8/layout/hProcess9"/>
    <dgm:cxn modelId="{06933B8C-7BC3-4987-8BBF-0D58FCE09E5E}" srcId="{B501298A-02D9-48CC-A815-29B7F9398C96}" destId="{55CF73E3-C372-41D0-8147-10C85A288D8C}" srcOrd="4" destOrd="0" parTransId="{6233A50B-34D5-4DF7-ADDB-8D6EC74FCD82}" sibTransId="{8CF766C9-B93B-4EE2-BA62-0AA44D00E229}"/>
    <dgm:cxn modelId="{5FB76F94-F414-4ECB-8310-76EF5DF392AC}" type="presOf" srcId="{B501298A-02D9-48CC-A815-29B7F9398C96}" destId="{ABEEE36B-2F69-4265-80AB-59FE180FB85F}" srcOrd="0" destOrd="0" presId="urn:microsoft.com/office/officeart/2005/8/layout/hProcess9"/>
    <dgm:cxn modelId="{E3A30B96-C9B5-49FF-977C-131B57660044}" srcId="{B501298A-02D9-48CC-A815-29B7F9398C96}" destId="{827139E5-699C-4448-A00D-DFBCF6942AB0}" srcOrd="1" destOrd="0" parTransId="{EE29F62D-C39A-40AB-946B-0F3B05909350}" sibTransId="{21926058-AC2C-4E28-8823-75540D2CC6E3}"/>
    <dgm:cxn modelId="{92411BD1-B70B-4409-B5EE-CC06E4A3465A}" type="presOf" srcId="{CFE2499D-65BB-4CF3-9844-348A5C93A432}" destId="{9DE6C2B4-80B7-4949-8653-6391A09466A8}" srcOrd="0" destOrd="0" presId="urn:microsoft.com/office/officeart/2005/8/layout/hProcess9"/>
    <dgm:cxn modelId="{A5518FD2-5DB2-41D9-A56D-AABCCBBCC8E3}" type="presOf" srcId="{2B635862-EE80-4EE0-83DA-7101FED99982}" destId="{460E027B-5681-4292-AC87-51702DF5A105}" srcOrd="0" destOrd="0" presId="urn:microsoft.com/office/officeart/2005/8/layout/hProcess9"/>
    <dgm:cxn modelId="{83E7BDD2-6BD5-4646-8F22-4EBC827C00A7}" srcId="{B501298A-02D9-48CC-A815-29B7F9398C96}" destId="{CFE2499D-65BB-4CF3-9844-348A5C93A432}" srcOrd="3" destOrd="0" parTransId="{761CC449-DF44-43C8-92AE-5B93C8029729}" sibTransId="{98ADFDB4-B243-404B-8D4C-20E5BFD527B2}"/>
    <dgm:cxn modelId="{059364E8-4458-4E4D-A4C1-942D81910F55}" srcId="{B501298A-02D9-48CC-A815-29B7F9398C96}" destId="{07523BCD-680C-4DD7-8C9C-9B8B25BA63A2}" srcOrd="5" destOrd="0" parTransId="{E6F127E9-B7CB-49AB-B238-71D84CFA900D}" sibTransId="{FBC5C1B3-4513-462F-861E-729580813939}"/>
    <dgm:cxn modelId="{482559E8-AE1C-4BD3-A68B-1F82309273A3}" type="presOf" srcId="{55CF73E3-C372-41D0-8147-10C85A288D8C}" destId="{1771C192-2E06-4D30-9FDC-CE5E28FE3939}" srcOrd="0" destOrd="0" presId="urn:microsoft.com/office/officeart/2005/8/layout/hProcess9"/>
    <dgm:cxn modelId="{148E36A9-D963-4D8C-BCA6-DF4246540108}" type="presParOf" srcId="{ABEEE36B-2F69-4265-80AB-59FE180FB85F}" destId="{9F8F1645-FFE9-4E27-9E9D-B3A5990C18D0}" srcOrd="0" destOrd="0" presId="urn:microsoft.com/office/officeart/2005/8/layout/hProcess9"/>
    <dgm:cxn modelId="{AD4BDADA-A839-4128-966F-78B5A95B710C}" type="presParOf" srcId="{ABEEE36B-2F69-4265-80AB-59FE180FB85F}" destId="{65CAB975-7DC2-4EBD-BCAF-5F44BD832EA6}" srcOrd="1" destOrd="0" presId="urn:microsoft.com/office/officeart/2005/8/layout/hProcess9"/>
    <dgm:cxn modelId="{B4409ACA-1FCE-45F7-B468-7DAB69EAD59A}" type="presParOf" srcId="{65CAB975-7DC2-4EBD-BCAF-5F44BD832EA6}" destId="{82A1E112-5278-4BD7-B813-C6C30A9D7ADB}" srcOrd="0" destOrd="0" presId="urn:microsoft.com/office/officeart/2005/8/layout/hProcess9"/>
    <dgm:cxn modelId="{183E2121-A3D6-4B55-841F-E22E0EB94386}" type="presParOf" srcId="{65CAB975-7DC2-4EBD-BCAF-5F44BD832EA6}" destId="{BC7888D6-C7B5-4AF4-95C1-766A190C25DA}" srcOrd="1" destOrd="0" presId="urn:microsoft.com/office/officeart/2005/8/layout/hProcess9"/>
    <dgm:cxn modelId="{CA2EEF10-FD07-4DA0-99B3-CB13094F1BCC}" type="presParOf" srcId="{65CAB975-7DC2-4EBD-BCAF-5F44BD832EA6}" destId="{E806D632-1C3F-44FE-A92F-861A1FF58B08}" srcOrd="2" destOrd="0" presId="urn:microsoft.com/office/officeart/2005/8/layout/hProcess9"/>
    <dgm:cxn modelId="{0D18B8D6-A353-438F-987A-A9655F20F27B}" type="presParOf" srcId="{65CAB975-7DC2-4EBD-BCAF-5F44BD832EA6}" destId="{101F27B4-94F5-4631-9B0E-BE9DEF26EA2A}" srcOrd="3" destOrd="0" presId="urn:microsoft.com/office/officeart/2005/8/layout/hProcess9"/>
    <dgm:cxn modelId="{C7171459-3A10-466B-A86C-2AE4058D3313}" type="presParOf" srcId="{65CAB975-7DC2-4EBD-BCAF-5F44BD832EA6}" destId="{460E027B-5681-4292-AC87-51702DF5A105}" srcOrd="4" destOrd="0" presId="urn:microsoft.com/office/officeart/2005/8/layout/hProcess9"/>
    <dgm:cxn modelId="{3EB374AE-79B3-49BF-99F9-A46623134FA4}" type="presParOf" srcId="{65CAB975-7DC2-4EBD-BCAF-5F44BD832EA6}" destId="{49D2F5D5-7C07-4770-B6F9-0BE9FA9DB7C8}" srcOrd="5" destOrd="0" presId="urn:microsoft.com/office/officeart/2005/8/layout/hProcess9"/>
    <dgm:cxn modelId="{93C5C1A0-A166-402D-B624-2FBBC7F7C2FB}" type="presParOf" srcId="{65CAB975-7DC2-4EBD-BCAF-5F44BD832EA6}" destId="{9DE6C2B4-80B7-4949-8653-6391A09466A8}" srcOrd="6" destOrd="0" presId="urn:microsoft.com/office/officeart/2005/8/layout/hProcess9"/>
    <dgm:cxn modelId="{751B804A-75A6-4B5F-B02B-D9687D645011}" type="presParOf" srcId="{65CAB975-7DC2-4EBD-BCAF-5F44BD832EA6}" destId="{B835E268-739A-4EF6-89CF-CACD20D948F6}" srcOrd="7" destOrd="0" presId="urn:microsoft.com/office/officeart/2005/8/layout/hProcess9"/>
    <dgm:cxn modelId="{82BF7932-6B72-4917-838A-31A7C272004A}" type="presParOf" srcId="{65CAB975-7DC2-4EBD-BCAF-5F44BD832EA6}" destId="{1771C192-2E06-4D30-9FDC-CE5E28FE3939}" srcOrd="8" destOrd="0" presId="urn:microsoft.com/office/officeart/2005/8/layout/hProcess9"/>
    <dgm:cxn modelId="{3049651F-EE4F-4C63-BBCC-A547A54D7E86}" type="presParOf" srcId="{65CAB975-7DC2-4EBD-BCAF-5F44BD832EA6}" destId="{CB24D779-C6B1-4AFB-95CB-C909AF777F64}" srcOrd="9" destOrd="0" presId="urn:microsoft.com/office/officeart/2005/8/layout/hProcess9"/>
    <dgm:cxn modelId="{AA71BFFD-9CF4-4E48-96AA-1DDBC80F9143}" type="presParOf" srcId="{65CAB975-7DC2-4EBD-BCAF-5F44BD832EA6}" destId="{54D5C76E-8B9D-47FE-B29B-4A3344F39BF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F9201-9BA2-4488-95B6-F1F4A95D5B7B}">
      <dsp:nvSpPr>
        <dsp:cNvPr id="0" name=""/>
        <dsp:cNvSpPr/>
      </dsp:nvSpPr>
      <dsp:spPr>
        <a:xfrm>
          <a:off x="3378" y="2708483"/>
          <a:ext cx="1966411" cy="786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Must be current year</a:t>
          </a:r>
        </a:p>
      </dsp:txBody>
      <dsp:txXfrm>
        <a:off x="396660" y="2708483"/>
        <a:ext cx="1179847" cy="786564"/>
      </dsp:txXfrm>
    </dsp:sp>
    <dsp:sp modelId="{F9D9039B-29D7-442D-8799-6420EE8D2D20}">
      <dsp:nvSpPr>
        <dsp:cNvPr id="0" name=""/>
        <dsp:cNvSpPr/>
      </dsp:nvSpPr>
      <dsp:spPr>
        <a:xfrm>
          <a:off x="1773148" y="2708483"/>
          <a:ext cx="1966411" cy="786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Must be complete</a:t>
          </a:r>
        </a:p>
      </dsp:txBody>
      <dsp:txXfrm>
        <a:off x="2166430" y="2708483"/>
        <a:ext cx="1179847" cy="786564"/>
      </dsp:txXfrm>
    </dsp:sp>
    <dsp:sp modelId="{BF91DA39-8415-4334-8563-37EA9925BF68}">
      <dsp:nvSpPr>
        <dsp:cNvPr id="0" name=""/>
        <dsp:cNvSpPr/>
      </dsp:nvSpPr>
      <dsp:spPr>
        <a:xfrm>
          <a:off x="3542918" y="2708483"/>
          <a:ext cx="1966411" cy="786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Must be legible</a:t>
          </a:r>
        </a:p>
      </dsp:txBody>
      <dsp:txXfrm>
        <a:off x="3936200" y="2708483"/>
        <a:ext cx="1179847" cy="786564"/>
      </dsp:txXfrm>
    </dsp:sp>
    <dsp:sp modelId="{D0CAC25D-449D-4D64-893C-872DB482CEDA}">
      <dsp:nvSpPr>
        <dsp:cNvPr id="0" name=""/>
        <dsp:cNvSpPr/>
      </dsp:nvSpPr>
      <dsp:spPr>
        <a:xfrm>
          <a:off x="5312688" y="2708483"/>
          <a:ext cx="1966411" cy="786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Must be signed</a:t>
          </a:r>
        </a:p>
      </dsp:txBody>
      <dsp:txXfrm>
        <a:off x="5705970" y="2708483"/>
        <a:ext cx="1179847" cy="786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88967-D847-41A3-9D0D-2AF0EE8550CF}">
      <dsp:nvSpPr>
        <dsp:cNvPr id="0" name=""/>
        <dsp:cNvSpPr/>
      </dsp:nvSpPr>
      <dsp:spPr>
        <a:xfrm rot="10800000">
          <a:off x="167940" y="3"/>
          <a:ext cx="4277391" cy="56840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463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300" b="1" u="sng" kern="1200" dirty="0"/>
            <a:t>Patient Data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300" kern="1200" dirty="0"/>
            <a:t>Last Name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300" kern="1200" dirty="0"/>
            <a:t>First Name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300" kern="1200" dirty="0"/>
            <a:t>Middle Name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300" kern="1200" dirty="0"/>
            <a:t>Gender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300" kern="1200" dirty="0"/>
            <a:t>Date of Birth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300" kern="1200" dirty="0"/>
            <a:t>Insurance Status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300" kern="1200" dirty="0"/>
            <a:t>Mailing Address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300" kern="1200" dirty="0"/>
            <a:t>Physical Address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300" kern="1200" dirty="0"/>
            <a:t>Phone Number/Email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300" kern="1200" dirty="0"/>
            <a:t>Race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300" kern="1200" dirty="0"/>
            <a:t>Ethnicity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300" b="1" u="sng" kern="1200" dirty="0">
              <a:solidFill>
                <a:schemeClr val="bg1"/>
              </a:solidFill>
            </a:rPr>
            <a:t>Vaccine Data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Vaccine Name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Manufacturer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Lot/Serial Number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Funding Source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Expiration Date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NDC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Date of Administration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Dosage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Body Site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Body Route</a:t>
          </a:r>
          <a:endParaRPr lang="en-US" sz="1300" kern="1200" dirty="0"/>
        </a:p>
      </dsp:txBody>
      <dsp:txXfrm rot="10800000">
        <a:off x="1237288" y="3"/>
        <a:ext cx="3208043" cy="5684041"/>
      </dsp:txXfrm>
    </dsp:sp>
    <dsp:sp modelId="{21805E3A-0D28-470C-A096-8B84A59D9C71}">
      <dsp:nvSpPr>
        <dsp:cNvPr id="0" name=""/>
        <dsp:cNvSpPr/>
      </dsp:nvSpPr>
      <dsp:spPr>
        <a:xfrm>
          <a:off x="340636" y="1888063"/>
          <a:ext cx="1854943" cy="20034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65E4D-AC7F-4595-ABD6-D181BE44899C}">
      <dsp:nvSpPr>
        <dsp:cNvPr id="0" name=""/>
        <dsp:cNvSpPr/>
      </dsp:nvSpPr>
      <dsp:spPr>
        <a:xfrm>
          <a:off x="1300573" y="3478"/>
          <a:ext cx="2677227" cy="763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Timelines</a:t>
          </a:r>
        </a:p>
      </dsp:txBody>
      <dsp:txXfrm>
        <a:off x="1322928" y="25833"/>
        <a:ext cx="2632517" cy="718551"/>
      </dsp:txXfrm>
    </dsp:sp>
    <dsp:sp modelId="{D51B8A26-AF8A-41D8-802C-FA52FDCEE6D9}">
      <dsp:nvSpPr>
        <dsp:cNvPr id="0" name=""/>
        <dsp:cNvSpPr/>
      </dsp:nvSpPr>
      <dsp:spPr>
        <a:xfrm>
          <a:off x="1568296" y="766739"/>
          <a:ext cx="267722" cy="1052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075"/>
              </a:lnTo>
              <a:lnTo>
                <a:pt x="267722" y="1052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4886F-48F6-4D52-BDE9-842557459E63}">
      <dsp:nvSpPr>
        <dsp:cNvPr id="0" name=""/>
        <dsp:cNvSpPr/>
      </dsp:nvSpPr>
      <dsp:spPr>
        <a:xfrm>
          <a:off x="1836019" y="1184946"/>
          <a:ext cx="2959406" cy="1267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Routine Vaccines </a:t>
          </a:r>
          <a:r>
            <a:rPr lang="en-US" sz="2400" kern="1200" dirty="0"/>
            <a:t>(including COVID):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10 Days</a:t>
          </a:r>
        </a:p>
      </dsp:txBody>
      <dsp:txXfrm>
        <a:off x="1873150" y="1222077"/>
        <a:ext cx="2885144" cy="1193474"/>
      </dsp:txXfrm>
    </dsp:sp>
    <dsp:sp modelId="{DD033987-E9D7-4329-8540-672F9E63FA4B}">
      <dsp:nvSpPr>
        <dsp:cNvPr id="0" name=""/>
        <dsp:cNvSpPr/>
      </dsp:nvSpPr>
      <dsp:spPr>
        <a:xfrm>
          <a:off x="1568296" y="766739"/>
          <a:ext cx="267722" cy="2698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8965"/>
              </a:lnTo>
              <a:lnTo>
                <a:pt x="267722" y="26989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CBECE-CCC0-4E64-AE6E-6E6B256414FF}">
      <dsp:nvSpPr>
        <dsp:cNvPr id="0" name=""/>
        <dsp:cNvSpPr/>
      </dsp:nvSpPr>
      <dsp:spPr>
        <a:xfrm>
          <a:off x="1836019" y="2870889"/>
          <a:ext cx="2924371" cy="1189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Mass Events: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30 Days</a:t>
          </a:r>
        </a:p>
      </dsp:txBody>
      <dsp:txXfrm>
        <a:off x="1870862" y="2905732"/>
        <a:ext cx="2854685" cy="1119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8619-FBAE-4B65-BBC6-7C2EAB1D0B17}">
      <dsp:nvSpPr>
        <dsp:cNvPr id="0" name=""/>
        <dsp:cNvSpPr/>
      </dsp:nvSpPr>
      <dsp:spPr>
        <a:xfrm>
          <a:off x="0" y="572996"/>
          <a:ext cx="8553796" cy="8812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ABB0D-9DC7-45BF-8886-7C9A4195F642}">
      <dsp:nvSpPr>
        <dsp:cNvPr id="0" name=""/>
        <dsp:cNvSpPr/>
      </dsp:nvSpPr>
      <dsp:spPr>
        <a:xfrm>
          <a:off x="776839" y="277077"/>
          <a:ext cx="1350058" cy="9976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A4B92-F3F8-4061-9F2A-42801CCDCB9B}">
      <dsp:nvSpPr>
        <dsp:cNvPr id="0" name=""/>
        <dsp:cNvSpPr/>
      </dsp:nvSpPr>
      <dsp:spPr>
        <a:xfrm rot="10800000">
          <a:off x="263311" y="1314058"/>
          <a:ext cx="2377114" cy="342871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COMPLETE</a:t>
          </a:r>
          <a:r>
            <a:rPr lang="en-US" sz="2000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Patient Address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Race/Ethnicity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Gender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Phone Number or Email Address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Vaccination Data </a:t>
          </a:r>
        </a:p>
      </dsp:txBody>
      <dsp:txXfrm rot="10800000">
        <a:off x="336415" y="1314058"/>
        <a:ext cx="2230906" cy="3355609"/>
      </dsp:txXfrm>
    </dsp:sp>
    <dsp:sp modelId="{9E96B313-07E6-4EB0-9C50-8E7C47DB9D05}">
      <dsp:nvSpPr>
        <dsp:cNvPr id="0" name=""/>
        <dsp:cNvSpPr/>
      </dsp:nvSpPr>
      <dsp:spPr>
        <a:xfrm>
          <a:off x="3386665" y="289511"/>
          <a:ext cx="1261149" cy="9748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73365-CB28-4878-A64A-A7508B91B7C7}">
      <dsp:nvSpPr>
        <dsp:cNvPr id="0" name=""/>
        <dsp:cNvSpPr/>
      </dsp:nvSpPr>
      <dsp:spPr>
        <a:xfrm rot="10800000">
          <a:off x="2839282" y="1317106"/>
          <a:ext cx="2355916" cy="342464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Franklin Gothic Book" panose="020B0503020102020204"/>
              <a:ea typeface="+mn-ea"/>
              <a:cs typeface="+mn-cs"/>
            </a:rPr>
            <a:t>TIMELY</a:t>
          </a:r>
          <a:r>
            <a:rPr lang="en-US" sz="1100" kern="1200" dirty="0"/>
            <a:t>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Routine: 10 Days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COVID-19:  24 Hours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Mass Events: 30 Days</a:t>
          </a:r>
        </a:p>
      </dsp:txBody>
      <dsp:txXfrm rot="10800000">
        <a:off x="2911735" y="1317106"/>
        <a:ext cx="2211010" cy="3352196"/>
      </dsp:txXfrm>
    </dsp:sp>
    <dsp:sp modelId="{FDECEFC1-9450-47BD-A1D2-D1B53C9DD4CF}">
      <dsp:nvSpPr>
        <dsp:cNvPr id="0" name=""/>
        <dsp:cNvSpPr/>
      </dsp:nvSpPr>
      <dsp:spPr>
        <a:xfrm>
          <a:off x="6328145" y="293689"/>
          <a:ext cx="1028248" cy="9580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0B486-486C-47B0-8659-AD9BB432F807}">
      <dsp:nvSpPr>
        <dsp:cNvPr id="0" name=""/>
        <dsp:cNvSpPr/>
      </dsp:nvSpPr>
      <dsp:spPr>
        <a:xfrm rot="10800000">
          <a:off x="5394055" y="1304488"/>
          <a:ext cx="2896428" cy="34414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b="1" kern="1200" dirty="0">
              <a:solidFill>
                <a:prstClr val="white"/>
              </a:solidFill>
              <a:latin typeface="Franklin Gothic Book" panose="020B0503020102020204"/>
              <a:ea typeface="+mn-ea"/>
              <a:cs typeface="+mn-cs"/>
            </a:rPr>
            <a:t>VALID</a:t>
          </a:r>
          <a:r>
            <a:rPr lang="en-US" sz="1600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200" kern="1200" dirty="0"/>
            <a:t>1900 or 1901 DOB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200" kern="1200" dirty="0"/>
            <a:t>Baby names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200" kern="1200" dirty="0"/>
            <a:t>Vaccine Date </a:t>
          </a:r>
          <a:r>
            <a:rPr lang="en-US" sz="2200" b="1" kern="1200" dirty="0"/>
            <a:t>after</a:t>
          </a:r>
          <a:r>
            <a:rPr lang="en-US" sz="2200" kern="1200" dirty="0"/>
            <a:t> Expiration Date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200" kern="1200" dirty="0"/>
            <a:t>Vaccine Date </a:t>
          </a:r>
          <a:r>
            <a:rPr lang="en-US" sz="2200" b="1" kern="1200" dirty="0"/>
            <a:t>before</a:t>
          </a:r>
          <a:r>
            <a:rPr lang="en-US" sz="2200" kern="1200" dirty="0"/>
            <a:t> DOB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200" kern="1200" dirty="0"/>
            <a:t>Incorrect Vaccine Type for Age Group</a:t>
          </a:r>
        </a:p>
      </dsp:txBody>
      <dsp:txXfrm rot="10800000">
        <a:off x="5483130" y="1304488"/>
        <a:ext cx="2718278" cy="33523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F1645-FFE9-4E27-9E9D-B3A5990C18D0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1E112-5278-4BD7-B813-C6C30A9D7ADB}">
      <dsp:nvSpPr>
        <dsp:cNvPr id="0" name=""/>
        <dsp:cNvSpPr/>
      </dsp:nvSpPr>
      <dsp:spPr>
        <a:xfrm>
          <a:off x="4217" y="1305401"/>
          <a:ext cx="11148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2800"/>
            <a:buFont typeface="Arial" panose="020B0604020202020204" pitchFamily="34" charset="0"/>
            <a:buNone/>
          </a:pPr>
          <a:r>
            <a:rPr lang="en-US" sz="1600" kern="1200" dirty="0"/>
            <a:t>State mandate – Senate Bill 58 </a:t>
          </a:r>
        </a:p>
      </dsp:txBody>
      <dsp:txXfrm>
        <a:off x="58639" y="1359823"/>
        <a:ext cx="1005999" cy="1631691"/>
      </dsp:txXfrm>
    </dsp:sp>
    <dsp:sp modelId="{E806D632-1C3F-44FE-A92F-861A1FF58B08}">
      <dsp:nvSpPr>
        <dsp:cNvPr id="0" name=""/>
        <dsp:cNvSpPr/>
      </dsp:nvSpPr>
      <dsp:spPr>
        <a:xfrm>
          <a:off x="1174803" y="1305401"/>
          <a:ext cx="11148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Federal mandate for </a:t>
          </a:r>
        </a:p>
        <a:p>
          <a:pPr marL="0" lvl="0" indent="0" algn="ctr" defTabSz="7112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COVID-19 vaccines</a:t>
          </a:r>
        </a:p>
      </dsp:txBody>
      <dsp:txXfrm>
        <a:off x="1229225" y="1359823"/>
        <a:ext cx="1005999" cy="1631691"/>
      </dsp:txXfrm>
    </dsp:sp>
    <dsp:sp modelId="{460E027B-5681-4292-AC87-51702DF5A105}">
      <dsp:nvSpPr>
        <dsp:cNvPr id="0" name=""/>
        <dsp:cNvSpPr/>
      </dsp:nvSpPr>
      <dsp:spPr>
        <a:xfrm>
          <a:off x="2345388" y="1305401"/>
          <a:ext cx="11148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Coverage Rates</a:t>
          </a:r>
        </a:p>
      </dsp:txBody>
      <dsp:txXfrm>
        <a:off x="2399810" y="1359823"/>
        <a:ext cx="1005999" cy="1631691"/>
      </dsp:txXfrm>
    </dsp:sp>
    <dsp:sp modelId="{9DE6C2B4-80B7-4949-8653-6391A09466A8}">
      <dsp:nvSpPr>
        <dsp:cNvPr id="0" name=""/>
        <dsp:cNvSpPr/>
      </dsp:nvSpPr>
      <dsp:spPr>
        <a:xfrm>
          <a:off x="3515974" y="1305401"/>
          <a:ext cx="11148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Continued vaccine provided by VFC program</a:t>
          </a:r>
        </a:p>
      </dsp:txBody>
      <dsp:txXfrm>
        <a:off x="3570396" y="1359823"/>
        <a:ext cx="1005999" cy="1631691"/>
      </dsp:txXfrm>
    </dsp:sp>
    <dsp:sp modelId="{1771C192-2E06-4D30-9FDC-CE5E28FE3939}">
      <dsp:nvSpPr>
        <dsp:cNvPr id="0" name=""/>
        <dsp:cNvSpPr/>
      </dsp:nvSpPr>
      <dsp:spPr>
        <a:xfrm>
          <a:off x="4686560" y="1305401"/>
          <a:ext cx="11148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Public Requests</a:t>
          </a:r>
        </a:p>
      </dsp:txBody>
      <dsp:txXfrm>
        <a:off x="4740982" y="1359823"/>
        <a:ext cx="1005999" cy="1631691"/>
      </dsp:txXfrm>
    </dsp:sp>
    <dsp:sp modelId="{54D5C76E-8B9D-47FE-B29B-4A3344F39BF4}">
      <dsp:nvSpPr>
        <dsp:cNvPr id="0" name=""/>
        <dsp:cNvSpPr/>
      </dsp:nvSpPr>
      <dsp:spPr>
        <a:xfrm>
          <a:off x="5857146" y="981183"/>
          <a:ext cx="2025336" cy="2388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Healthier New Mexico!</a:t>
          </a:r>
        </a:p>
      </dsp:txBody>
      <dsp:txXfrm>
        <a:off x="5956015" y="1080052"/>
        <a:ext cx="1827598" cy="2191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AE6F9-A7DA-4303-9885-7B84F855472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BCA8B-E0EA-4C18-903A-E9EC50CB2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4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069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51744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B9832-A440-4956-874D-23CB3CA00478}"/>
              </a:ext>
            </a:extLst>
          </p:cNvPr>
          <p:cNvSpPr txBox="1"/>
          <p:nvPr userDrawn="1"/>
        </p:nvSpPr>
        <p:spPr>
          <a:xfrm>
            <a:off x="0" y="6465897"/>
            <a:ext cx="811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239405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069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51744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B9832-A440-4956-874D-23CB3CA00478}"/>
              </a:ext>
            </a:extLst>
          </p:cNvPr>
          <p:cNvSpPr txBox="1"/>
          <p:nvPr userDrawn="1"/>
        </p:nvSpPr>
        <p:spPr>
          <a:xfrm>
            <a:off x="0" y="6465897"/>
            <a:ext cx="811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186334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CB3C0-5C46-48A2-A1FD-539523513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29369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3341E-1B61-466D-8AC2-BF5F9E3EDECF}"/>
              </a:ext>
            </a:extLst>
          </p:cNvPr>
          <p:cNvSpPr txBox="1"/>
          <p:nvPr userDrawn="1"/>
        </p:nvSpPr>
        <p:spPr>
          <a:xfrm>
            <a:off x="1618246" y="6454943"/>
            <a:ext cx="6485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52194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9C34D75-E17C-4752-B575-6EB6569F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29369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DAC80-C41D-4B2B-8E30-995E4C0CC34F}"/>
              </a:ext>
            </a:extLst>
          </p:cNvPr>
          <p:cNvSpPr txBox="1"/>
          <p:nvPr userDrawn="1"/>
        </p:nvSpPr>
        <p:spPr>
          <a:xfrm>
            <a:off x="1618246" y="6454943"/>
            <a:ext cx="6485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412470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2C79640-84E6-4FFB-A42C-86B7431250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18263" y="0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534D4-FB0F-450D-BAC0-FC90F43D6BD2}"/>
              </a:ext>
            </a:extLst>
          </p:cNvPr>
          <p:cNvSpPr txBox="1"/>
          <p:nvPr userDrawn="1"/>
        </p:nvSpPr>
        <p:spPr>
          <a:xfrm>
            <a:off x="1618246" y="6454943"/>
            <a:ext cx="6485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252693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F30E693-44FE-446E-AE85-B7B2DD2EA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29369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4E522-0844-4148-9539-0AFE902F3227}"/>
              </a:ext>
            </a:extLst>
          </p:cNvPr>
          <p:cNvSpPr txBox="1"/>
          <p:nvPr userDrawn="1"/>
        </p:nvSpPr>
        <p:spPr>
          <a:xfrm>
            <a:off x="1618246" y="6454943"/>
            <a:ext cx="6485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2853018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F015D8-B942-494C-84B9-D339283D9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29369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4868E-5D98-4D60-AF43-E5B50721F219}"/>
              </a:ext>
            </a:extLst>
          </p:cNvPr>
          <p:cNvSpPr txBox="1"/>
          <p:nvPr userDrawn="1"/>
        </p:nvSpPr>
        <p:spPr>
          <a:xfrm>
            <a:off x="1618246" y="6454943"/>
            <a:ext cx="6485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737606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629196-C51B-47EC-BC81-5A6745A4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29369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C0447-D206-4940-B07D-C257E05EB468}"/>
              </a:ext>
            </a:extLst>
          </p:cNvPr>
          <p:cNvSpPr txBox="1"/>
          <p:nvPr userDrawn="1"/>
        </p:nvSpPr>
        <p:spPr>
          <a:xfrm>
            <a:off x="1618246" y="6454943"/>
            <a:ext cx="6485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1315599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618246" y="6454943"/>
            <a:ext cx="6485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C0806A5-D7A5-4707-987B-441451DFE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47574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94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F17D-CFF1-4F35-9268-5E529218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084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217F02-268A-4653-BC51-B0FBF4DA3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18263" y="6550641"/>
            <a:ext cx="1194174" cy="254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31FD1-7176-4411-8443-CB945B712C66}"/>
              </a:ext>
            </a:extLst>
          </p:cNvPr>
          <p:cNvSpPr txBox="1"/>
          <p:nvPr userDrawn="1"/>
        </p:nvSpPr>
        <p:spPr>
          <a:xfrm>
            <a:off x="1594184" y="666062"/>
            <a:ext cx="6533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164017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CB3C0-5C46-48A2-A1FD-539523513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29369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3341E-1B61-466D-8AC2-BF5F9E3EDECF}"/>
              </a:ext>
            </a:extLst>
          </p:cNvPr>
          <p:cNvSpPr txBox="1"/>
          <p:nvPr userDrawn="1"/>
        </p:nvSpPr>
        <p:spPr>
          <a:xfrm>
            <a:off x="1618246" y="6454943"/>
            <a:ext cx="6485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05010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9C34D75-E17C-4752-B575-6EB6569F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29369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DAC80-C41D-4B2B-8E30-995E4C0CC34F}"/>
              </a:ext>
            </a:extLst>
          </p:cNvPr>
          <p:cNvSpPr txBox="1"/>
          <p:nvPr userDrawn="1"/>
        </p:nvSpPr>
        <p:spPr>
          <a:xfrm>
            <a:off x="1618246" y="6454943"/>
            <a:ext cx="6485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295058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2C79640-84E6-4FFB-A42C-86B7431250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18263" y="0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534D4-FB0F-450D-BAC0-FC90F43D6BD2}"/>
              </a:ext>
            </a:extLst>
          </p:cNvPr>
          <p:cNvSpPr txBox="1"/>
          <p:nvPr userDrawn="1"/>
        </p:nvSpPr>
        <p:spPr>
          <a:xfrm>
            <a:off x="1618246" y="6454943"/>
            <a:ext cx="6485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55207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F30E693-44FE-446E-AE85-B7B2DD2EA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29369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4E522-0844-4148-9539-0AFE902F3227}"/>
              </a:ext>
            </a:extLst>
          </p:cNvPr>
          <p:cNvSpPr txBox="1"/>
          <p:nvPr userDrawn="1"/>
        </p:nvSpPr>
        <p:spPr>
          <a:xfrm>
            <a:off x="1618246" y="6454943"/>
            <a:ext cx="6485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7468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F015D8-B942-494C-84B9-D339283D9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29369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4868E-5D98-4D60-AF43-E5B50721F219}"/>
              </a:ext>
            </a:extLst>
          </p:cNvPr>
          <p:cNvSpPr txBox="1"/>
          <p:nvPr userDrawn="1"/>
        </p:nvSpPr>
        <p:spPr>
          <a:xfrm>
            <a:off x="1618246" y="6454943"/>
            <a:ext cx="6485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216807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629196-C51B-47EC-BC81-5A6745A4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29369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C0447-D206-4940-B07D-C257E05EB468}"/>
              </a:ext>
            </a:extLst>
          </p:cNvPr>
          <p:cNvSpPr txBox="1"/>
          <p:nvPr userDrawn="1"/>
        </p:nvSpPr>
        <p:spPr>
          <a:xfrm>
            <a:off x="1618246" y="6454943"/>
            <a:ext cx="6485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414918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618246" y="6454943"/>
            <a:ext cx="6485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C0806A5-D7A5-4707-987B-441451DFE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47574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9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F17D-CFF1-4F35-9268-5E529218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084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217F02-268A-4653-BC51-B0FBF4DA3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18263" y="6550641"/>
            <a:ext cx="1194174" cy="254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31FD1-7176-4411-8443-CB945B712C66}"/>
              </a:ext>
            </a:extLst>
          </p:cNvPr>
          <p:cNvSpPr txBox="1"/>
          <p:nvPr userDrawn="1"/>
        </p:nvSpPr>
        <p:spPr>
          <a:xfrm>
            <a:off x="1594184" y="666062"/>
            <a:ext cx="6533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59283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FABE6-FDD6-4734-B0A6-DABC24178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42724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FABE6-FDD6-4734-B0A6-DABC24178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42724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3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Kathryn.Cruz@doh.nm.gov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www.nmhealth.org/about/phd/idb/imp/sii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MSIIS.Access@doh.nm.gov" TargetMode="External"/><Relationship Id="rId5" Type="http://schemas.openxmlformats.org/officeDocument/2006/relationships/hyperlink" Target="mailto:covid.vaccines@doh.nm.gov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NMSIIS.Access@doh.nm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mhealth.org/about/phd/idb/imp/siis/trai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ED521D-7C07-444B-B8E3-CC3503E053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NMSIIS</a:t>
            </a:r>
            <a:br>
              <a:rPr lang="en-US" dirty="0"/>
            </a:br>
            <a:r>
              <a:rPr lang="en-US" sz="3500" dirty="0"/>
              <a:t>(New Mexico Statewide </a:t>
            </a:r>
            <a:br>
              <a:rPr lang="en-US" sz="3500" dirty="0"/>
            </a:br>
            <a:r>
              <a:rPr lang="en-US" sz="3500" dirty="0"/>
              <a:t>Immunization Information System)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15020D-72F2-4511-A27E-04F71B570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59563"/>
            <a:ext cx="6858000" cy="1655762"/>
          </a:xfrm>
        </p:spPr>
        <p:txBody>
          <a:bodyPr>
            <a:normAutofit/>
          </a:bodyPr>
          <a:lstStyle/>
          <a:p>
            <a:r>
              <a:rPr lang="en-US" dirty="0"/>
              <a:t>Kathryn Cruz, NMSIIS Manager</a:t>
            </a:r>
          </a:p>
          <a:p>
            <a:r>
              <a:rPr lang="en-US" dirty="0"/>
              <a:t>November 14, 2023</a:t>
            </a:r>
          </a:p>
        </p:txBody>
      </p:sp>
    </p:spTree>
    <p:extLst>
      <p:ext uri="{BB962C8B-B14F-4D97-AF65-F5344CB8AC3E}">
        <p14:creationId xmlns:p14="http://schemas.microsoft.com/office/powerpoint/2010/main" val="311643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Incentives for Clean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28650" y="1388304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71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C459-7810-4FB8-8972-89B23FC2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00483" cy="1325563"/>
          </a:xfrm>
        </p:spPr>
        <p:txBody>
          <a:bodyPr/>
          <a:lstStyle/>
          <a:p>
            <a:r>
              <a:rPr lang="en-US" dirty="0"/>
              <a:t>VaxViewNM</a:t>
            </a:r>
            <a:br>
              <a:rPr lang="en-US" dirty="0"/>
            </a:br>
            <a:r>
              <a:rPr lang="en-US" sz="3500" dirty="0"/>
              <a:t>Consumer Public Portal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7204C-8098-47CF-8F58-22BD70949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90527C-B11A-4243-BE0D-7D60209CE223}"/>
              </a:ext>
            </a:extLst>
          </p:cNvPr>
          <p:cNvSpPr txBox="1">
            <a:spLocks/>
          </p:cNvSpPr>
          <p:nvPr/>
        </p:nvSpPr>
        <p:spPr>
          <a:xfrm>
            <a:off x="1051982" y="1768171"/>
            <a:ext cx="7677150" cy="152158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The New Mexico Statewide Immunization Information System VaxViewNM enables individuals, parents, and guardians to access, save and/or print, official immunization records. Eliminating the need to carry multiple or aged documents. 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B2A8F44-1AE8-48C2-849A-6B11A674D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2145"/>
          <a:stretch/>
        </p:blipFill>
        <p:spPr>
          <a:xfrm>
            <a:off x="5365174" y="3134579"/>
            <a:ext cx="2615794" cy="2955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183E95-0D96-481D-866B-2A1D8B267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84" y="3541725"/>
            <a:ext cx="1780575" cy="229139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5448FBF-0D84-406E-B81F-C1E2950C511E}"/>
              </a:ext>
            </a:extLst>
          </p:cNvPr>
          <p:cNvSpPr/>
          <p:nvPr/>
        </p:nvSpPr>
        <p:spPr>
          <a:xfrm>
            <a:off x="3272954" y="4341584"/>
            <a:ext cx="1573080" cy="43741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Image result for Immunization card">
            <a:extLst>
              <a:ext uri="{FF2B5EF4-FFF2-40B4-BE49-F238E27FC236}">
                <a16:creationId xmlns:a16="http://schemas.microsoft.com/office/drawing/2014/main" id="{E30B0E75-0AC9-45FC-92BE-7FBCC15B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46">
            <a:off x="1462824" y="3680667"/>
            <a:ext cx="1397822" cy="10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Immunization card">
            <a:extLst>
              <a:ext uri="{FF2B5EF4-FFF2-40B4-BE49-F238E27FC236}">
                <a16:creationId xmlns:a16="http://schemas.microsoft.com/office/drawing/2014/main" id="{F67E320F-D2C0-4772-8FA9-3A11FB164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3500">
            <a:off x="880370" y="3900261"/>
            <a:ext cx="1045993" cy="88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4774D2-16BC-4CD2-86E2-28E2AC6E1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23084">
            <a:off x="377425" y="4566077"/>
            <a:ext cx="1486451" cy="1047948"/>
          </a:xfrm>
          <a:prstGeom prst="rect">
            <a:avLst/>
          </a:prstGeom>
        </p:spPr>
      </p:pic>
      <p:pic>
        <p:nvPicPr>
          <p:cNvPr id="12" name="Picture 6" descr="Image result for Immunization card">
            <a:extLst>
              <a:ext uri="{FF2B5EF4-FFF2-40B4-BE49-F238E27FC236}">
                <a16:creationId xmlns:a16="http://schemas.microsoft.com/office/drawing/2014/main" id="{0DF02F1B-A8DA-4269-B0B3-D66E6689E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2500">
            <a:off x="1447294" y="4551504"/>
            <a:ext cx="1185350" cy="82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1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DDED-76BD-4001-9601-D9A62414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C4847-5924-49DF-953A-83971C85A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9A139D-D33C-4684-9F6C-51EC337DFC74}"/>
              </a:ext>
            </a:extLst>
          </p:cNvPr>
          <p:cNvSpPr txBox="1">
            <a:spLocks/>
          </p:cNvSpPr>
          <p:nvPr/>
        </p:nvSpPr>
        <p:spPr>
          <a:xfrm>
            <a:off x="838200" y="2630204"/>
            <a:ext cx="5060324" cy="284848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web-based application is mobile friendly.</a:t>
            </a:r>
          </a:p>
          <a:p>
            <a:r>
              <a:rPr lang="en-US" dirty="0"/>
              <a:t>An exact 1:1 match to data fields is required.</a:t>
            </a:r>
          </a:p>
          <a:p>
            <a:r>
              <a:rPr lang="en-US" dirty="0"/>
              <a:t>The two-factor authentication utilizes text messaging or email to validate patient, parent, or guardian access.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60EE0-0286-4100-A05C-5D7388C56A39}"/>
              </a:ext>
            </a:extLst>
          </p:cNvPr>
          <p:cNvSpPr txBox="1"/>
          <p:nvPr/>
        </p:nvSpPr>
        <p:spPr>
          <a:xfrm>
            <a:off x="566002" y="1304641"/>
            <a:ext cx="7426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security and protection of patient records is our highest priority.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0A3A8A-D6FB-4B8B-B2A0-3FD633551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84" y="1934999"/>
            <a:ext cx="2281259" cy="1443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Image result for Mobile friendly">
            <a:extLst>
              <a:ext uri="{FF2B5EF4-FFF2-40B4-BE49-F238E27FC236}">
                <a16:creationId xmlns:a16="http://schemas.microsoft.com/office/drawing/2014/main" id="{78C271EF-94CF-4FCE-B490-B8A9D78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18" y="3370057"/>
            <a:ext cx="1420396" cy="114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D56A5C-5F1C-4CFA-969F-A905D4514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218" y="4422986"/>
            <a:ext cx="2150498" cy="1009685"/>
          </a:xfrm>
          <a:prstGeom prst="rect">
            <a:avLst/>
          </a:prstGeom>
        </p:spPr>
      </p:pic>
      <p:pic>
        <p:nvPicPr>
          <p:cNvPr id="12" name="Picture 2" descr="Image result for copy clone art">
            <a:extLst>
              <a:ext uri="{FF2B5EF4-FFF2-40B4-BE49-F238E27FC236}">
                <a16:creationId xmlns:a16="http://schemas.microsoft.com/office/drawing/2014/main" id="{94168B2D-4326-43A3-A53E-1953A22BA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79" y="3180016"/>
            <a:ext cx="1081859" cy="108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4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310B-F841-41FD-AC65-52CF14D2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CE1DB-C8EA-4C38-8640-2144EFF8D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11B296-7304-E21D-1433-D5F186D15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777" y="1364067"/>
            <a:ext cx="3756305" cy="313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829ADE-2676-4051-9BAC-01F7B5F6E375}"/>
              </a:ext>
            </a:extLst>
          </p:cNvPr>
          <p:cNvSpPr txBox="1"/>
          <p:nvPr/>
        </p:nvSpPr>
        <p:spPr>
          <a:xfrm>
            <a:off x="554181" y="1409084"/>
            <a:ext cx="463588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several elements that are critical to locating and authenticating both the user and the patient.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 name, Last Name, DOB and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Relationship to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Phone Number or Email Address</a:t>
            </a:r>
          </a:p>
          <a:p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5F5FC-518D-4169-A907-CDED120FDAB9}"/>
              </a:ext>
            </a:extLst>
          </p:cNvPr>
          <p:cNvSpPr txBox="1"/>
          <p:nvPr/>
        </p:nvSpPr>
        <p:spPr>
          <a:xfrm>
            <a:off x="628650" y="4666148"/>
            <a:ext cx="8130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Note: Parents, guardians and patients will not be able to access records, if one or more of these elements are not present or correct. </a:t>
            </a:r>
          </a:p>
        </p:txBody>
      </p:sp>
    </p:spTree>
    <p:extLst>
      <p:ext uri="{BB962C8B-B14F-4D97-AF65-F5344CB8AC3E}">
        <p14:creationId xmlns:p14="http://schemas.microsoft.com/office/powerpoint/2010/main" val="1418626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964"/>
            <a:ext cx="8367568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accent2"/>
                </a:solidFill>
                <a:latin typeface="Calibri" panose="020F0502020204030204"/>
              </a:rPr>
              <a:t>Information entered into VaxViewNM                            must match NMSIIS </a:t>
            </a:r>
            <a:r>
              <a:rPr lang="en-US" b="1" dirty="0">
                <a:solidFill>
                  <a:schemeClr val="accent2"/>
                </a:solidFill>
                <a:latin typeface="Calibri" panose="020F0502020204030204"/>
              </a:rPr>
              <a:t>exactly</a:t>
            </a:r>
            <a:r>
              <a:rPr lang="en-US" dirty="0">
                <a:solidFill>
                  <a:schemeClr val="accent2"/>
                </a:solidFill>
                <a:latin typeface="Calibri" panose="020F0502020204030204"/>
              </a:rPr>
              <a:t> or no record will be found!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2. The message stating a record wasn't found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does not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mean the record isn’t in NMSIIS – only that the data in NMSIIS didn’t match the data input on the search screen 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3. Phone # and email must be populated in Demographics screen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Contacts screen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4. Three unsuccessful attempts from the same IP address will lock the user out for 30 minutes 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portant News - Lepel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22572" r="5118" b="17091"/>
          <a:stretch/>
        </p:blipFill>
        <p:spPr bwMode="auto">
          <a:xfrm rot="315268">
            <a:off x="7037675" y="707717"/>
            <a:ext cx="1560320" cy="105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43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293F9-AD20-255F-56D8-766ACBC78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B9B23D-D68C-8F62-D268-B2CECEFA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QR Code on Digital COVID-19 Vaccine Card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028E9-F52B-AD44-FCE0-64361B0C1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982" y="1424855"/>
            <a:ext cx="4818494" cy="4529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DBB7F7-59BF-1307-D5C1-8E9CBFB79D1A}"/>
              </a:ext>
            </a:extLst>
          </p:cNvPr>
          <p:cNvSpPr txBox="1"/>
          <p:nvPr/>
        </p:nvSpPr>
        <p:spPr>
          <a:xfrm>
            <a:off x="651004" y="1771512"/>
            <a:ext cx="307191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36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SMART Health Cards are paper or digital versions of your clinical information, such as vaccination history or test results. They allow you to keep a copy of your records on hand and easily share this information with others if you choose.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791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568C2-F938-492E-BC10-82ECB35B2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02FA96-521D-40D6-8CAD-80727F987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80" y="1362477"/>
            <a:ext cx="7750936" cy="38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550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VaxViewNM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FF5E4-DA3E-861F-A273-DF783CE37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3943350" cy="2703511"/>
          </a:xfrm>
        </p:spPr>
        <p:txBody>
          <a:bodyPr/>
          <a:lstStyle/>
          <a:p>
            <a:r>
              <a:rPr lang="en-US" dirty="0"/>
              <a:t>Posters for providers</a:t>
            </a:r>
          </a:p>
          <a:p>
            <a:r>
              <a:rPr lang="en-US" dirty="0"/>
              <a:t>Flyers to be handed out</a:t>
            </a:r>
          </a:p>
          <a:p>
            <a:r>
              <a:rPr lang="en-US" dirty="0"/>
              <a:t>Incentive items (magnets, stickers, pens, notebooks, tote bags, phone holders)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6B015-A798-1ACC-140A-660846B75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5426">
            <a:off x="5089017" y="1355538"/>
            <a:ext cx="3030364" cy="48057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251E3F-72F7-8F94-9EA8-03EAD717B135}"/>
              </a:ext>
            </a:extLst>
          </p:cNvPr>
          <p:cNvSpPr txBox="1"/>
          <p:nvPr/>
        </p:nvSpPr>
        <p:spPr>
          <a:xfrm>
            <a:off x="628650" y="4655135"/>
            <a:ext cx="4706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To request items, please contact Kathryn Cruz or NMSIIS Help Desk</a:t>
            </a:r>
          </a:p>
        </p:txBody>
      </p:sp>
    </p:spTree>
    <p:extLst>
      <p:ext uri="{BB962C8B-B14F-4D97-AF65-F5344CB8AC3E}">
        <p14:creationId xmlns:p14="http://schemas.microsoft.com/office/powerpoint/2010/main" val="818530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C4847-5924-49DF-953A-83971C85A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1F04F5-1DD2-4837-AD7C-39DE4E608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1" y="4559198"/>
            <a:ext cx="1082842" cy="11234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7C0933-D7E6-40FC-9F23-F96D59284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74" y="1266281"/>
            <a:ext cx="1183937" cy="10309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FAC0E8-B97F-4045-AE0E-D52B74786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2" y="2772675"/>
            <a:ext cx="1282719" cy="9585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F5B436-E51C-42BF-B94B-F522554C5A2C}"/>
              </a:ext>
            </a:extLst>
          </p:cNvPr>
          <p:cNvSpPr txBox="1"/>
          <p:nvPr/>
        </p:nvSpPr>
        <p:spPr>
          <a:xfrm>
            <a:off x="1517054" y="1549973"/>
            <a:ext cx="654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NMSIIS Help Desk   (833) 882-6454</a:t>
            </a:r>
            <a:r>
              <a:rPr lang="en-US" sz="2400" b="1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FB10FF-F986-4464-8840-BFDAF9803575}"/>
              </a:ext>
            </a:extLst>
          </p:cNvPr>
          <p:cNvSpPr txBox="1"/>
          <p:nvPr/>
        </p:nvSpPr>
        <p:spPr>
          <a:xfrm>
            <a:off x="1587041" y="3377398"/>
            <a:ext cx="6768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COVID-19 Vaccine Email     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Covid.Vaccines@doh.nm.gov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F136E2-AB84-42D9-8BA8-3EC5A0799AFC}"/>
              </a:ext>
            </a:extLst>
          </p:cNvPr>
          <p:cNvSpPr txBox="1"/>
          <p:nvPr/>
        </p:nvSpPr>
        <p:spPr>
          <a:xfrm>
            <a:off x="1607444" y="3932310"/>
            <a:ext cx="6850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NMSIIS Email                        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NMSIIS.Access@doh.nm.gov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6F7FCD-B5DF-433C-8071-C93CD6DDCD05}"/>
              </a:ext>
            </a:extLst>
          </p:cNvPr>
          <p:cNvSpPr txBox="1"/>
          <p:nvPr/>
        </p:nvSpPr>
        <p:spPr>
          <a:xfrm>
            <a:off x="1517054" y="4827357"/>
            <a:ext cx="654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NMSIIS/Immunization Program Website</a:t>
            </a:r>
          </a:p>
          <a:p>
            <a:r>
              <a:rPr lang="en-US" sz="22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7"/>
              </a:rPr>
              <a:t>https://www.nmhealth.org/about/phd/idb/imp/siis/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67DD8AC-106D-4BAC-A74C-980EEEF2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96" y="224410"/>
            <a:ext cx="8274719" cy="1325563"/>
          </a:xfrm>
        </p:spPr>
        <p:txBody>
          <a:bodyPr>
            <a:normAutofit/>
          </a:bodyPr>
          <a:lstStyle/>
          <a:p>
            <a:r>
              <a:rPr lang="en-US" sz="4000" dirty="0">
                <a:cs typeface="Arial" panose="020B0604020202020204" pitchFamily="34" charset="0"/>
              </a:rPr>
              <a:t>Contact Us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24EBED-A48F-4FBB-97AE-94AD6E5EA8C6}"/>
              </a:ext>
            </a:extLst>
          </p:cNvPr>
          <p:cNvSpPr txBox="1"/>
          <p:nvPr/>
        </p:nvSpPr>
        <p:spPr>
          <a:xfrm>
            <a:off x="1627846" y="2599822"/>
            <a:ext cx="683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Kathryn Cruz                        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hlinkClick r:id="rId8"/>
              </a:rPr>
              <a:t>Kathryn.Cruz@doh.nm.gov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NMSIIS Manager </a:t>
            </a:r>
          </a:p>
          <a:p>
            <a:endParaRPr lang="en-US" sz="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3" name="Picture 2" descr="Thinking Kit - Support">
            <a:extLst>
              <a:ext uri="{FF2B5EF4-FFF2-40B4-BE49-F238E27FC236}">
                <a16:creationId xmlns:a16="http://schemas.microsoft.com/office/drawing/2014/main" id="{0B672D04-5EC0-4832-A0BE-E369F2CCE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74" y="728804"/>
            <a:ext cx="1456943" cy="136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6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C4847-5924-49DF-953A-83971C85A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Picture 2" descr="Download Free png Free Png Images Thank You - DLPNG.com">
            <a:extLst>
              <a:ext uri="{FF2B5EF4-FFF2-40B4-BE49-F238E27FC236}">
                <a16:creationId xmlns:a16="http://schemas.microsoft.com/office/drawing/2014/main" id="{56239953-F04E-4204-8EE4-5FA0079221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826829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areer Corner: Job Interview Questions To Answer And Ask -">
            <a:extLst>
              <a:ext uri="{FF2B5EF4-FFF2-40B4-BE49-F238E27FC236}">
                <a16:creationId xmlns:a16="http://schemas.microsoft.com/office/drawing/2014/main" id="{3700D5D9-E685-48BC-A724-77F6FB979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93345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4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2B2C-8B33-3E00-75DE-1C1B3E39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NMSIIS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63E76-5C2F-0DFA-3C7B-92AB80CAA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275D1-0716-71FD-6C94-E556CB113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4246">
            <a:off x="5062064" y="262131"/>
            <a:ext cx="3859455" cy="4103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6447D1-D5A4-79FB-318E-25D641DF0587}"/>
              </a:ext>
            </a:extLst>
          </p:cNvPr>
          <p:cNvSpPr txBox="1"/>
          <p:nvPr/>
        </p:nvSpPr>
        <p:spPr>
          <a:xfrm>
            <a:off x="316746" y="1294387"/>
            <a:ext cx="443906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~2.8 million patient records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~32 million vaccines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1500+ providers in NM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24k+ active users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Mandatory reporting of all vaccine doses administered in NM (Senate Bill 58) regardless of vaccine type or patient age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896822-7EDB-E503-4F69-21983074A51C}"/>
              </a:ext>
            </a:extLst>
          </p:cNvPr>
          <p:cNvSpPr/>
          <p:nvPr/>
        </p:nvSpPr>
        <p:spPr>
          <a:xfrm>
            <a:off x="4854633" y="3316778"/>
            <a:ext cx="4006734" cy="2801389"/>
          </a:xfrm>
          <a:prstGeom prst="rect">
            <a:avLst/>
          </a:prstGeom>
          <a:solidFill>
            <a:srgbClr val="E2E2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E68B6-B984-2F6C-FB7B-EC894DED3280}"/>
              </a:ext>
            </a:extLst>
          </p:cNvPr>
          <p:cNvSpPr txBox="1"/>
          <p:nvPr/>
        </p:nvSpPr>
        <p:spPr>
          <a:xfrm>
            <a:off x="5286962" y="3563310"/>
            <a:ext cx="4006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Benefits of an IIS:</a:t>
            </a:r>
          </a:p>
          <a:p>
            <a:pPr marL="342900" indent="-342900">
              <a:buAutoNum type="arabicPeriod"/>
            </a:pPr>
            <a:r>
              <a:rPr lang="en-US" sz="2400" dirty="0"/>
              <a:t>Centralized records </a:t>
            </a:r>
          </a:p>
          <a:p>
            <a:pPr marL="342900" indent="-342900">
              <a:buAutoNum type="arabicPeriod"/>
            </a:pPr>
            <a:r>
              <a:rPr lang="en-US" sz="2400" dirty="0"/>
              <a:t>Inventory management</a:t>
            </a:r>
          </a:p>
          <a:p>
            <a:pPr marL="342900" indent="-342900">
              <a:buAutoNum type="arabicPeriod"/>
            </a:pPr>
            <a:r>
              <a:rPr lang="en-US" sz="2400" dirty="0"/>
              <a:t>Reporting</a:t>
            </a:r>
          </a:p>
          <a:p>
            <a:pPr marL="342900" indent="-342900">
              <a:buAutoNum type="arabicPeriod"/>
            </a:pPr>
            <a:r>
              <a:rPr lang="en-US" sz="2400" dirty="0"/>
              <a:t>Outbreak response</a:t>
            </a:r>
          </a:p>
          <a:p>
            <a:pPr marL="342900" indent="-342900">
              <a:buAutoNum type="arabicPeriod"/>
            </a:pPr>
            <a:r>
              <a:rPr lang="en-US" sz="2400" dirty="0"/>
              <a:t>Reminder/recall </a:t>
            </a:r>
          </a:p>
        </p:txBody>
      </p:sp>
    </p:spTree>
    <p:extLst>
      <p:ext uri="{BB962C8B-B14F-4D97-AF65-F5344CB8AC3E}">
        <p14:creationId xmlns:p14="http://schemas.microsoft.com/office/powerpoint/2010/main" val="279062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06" y="211742"/>
            <a:ext cx="7886700" cy="1325563"/>
          </a:xfrm>
        </p:spPr>
        <p:txBody>
          <a:bodyPr/>
          <a:lstStyle/>
          <a:p>
            <a:r>
              <a:rPr lang="en-US" dirty="0"/>
              <a:t>Access to NMSIIS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86262"/>
            <a:ext cx="8756837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Who can access NMSIIS?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Healthcare providers and staff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Schools (nurses, administrators)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Managed Care Organizations (MCOs)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Additional Public Health Entities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What are the types of NMSIIS access?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Read Only </a:t>
            </a:r>
            <a:r>
              <a:rPr lang="en-US" sz="2600" i="1" dirty="0"/>
              <a:t>(view patient records/demographics, run reports)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Basic User </a:t>
            </a:r>
            <a:r>
              <a:rPr lang="en-US" sz="2600" i="1" dirty="0"/>
              <a:t>(edit access, report vaccines, run reports)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Inventory Control </a:t>
            </a:r>
            <a:r>
              <a:rPr lang="en-US" sz="2600" i="1" dirty="0"/>
              <a:t>(order, maintain and reconcile vaccines)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Where can I ask questions about accessing NMSIIS? 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NMSIIS.Access@doh.nm.gov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3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06" y="211742"/>
            <a:ext cx="859269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NMSIIS Training Website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dirty="0">
                <a:hlinkClick r:id="rId2"/>
              </a:rPr>
              <a:t>https://www.nmhealth.org/about/phd/idb/imp/siis/train/</a:t>
            </a:r>
            <a:r>
              <a:rPr lang="en-US" sz="2800" dirty="0"/>
              <a:t>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02D6B5-F691-3CD6-57E5-93F3E06B9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68" y="1354666"/>
            <a:ext cx="8961132" cy="447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6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06" y="211742"/>
            <a:ext cx="7886700" cy="1325563"/>
          </a:xfrm>
        </p:spPr>
        <p:txBody>
          <a:bodyPr/>
          <a:lstStyle/>
          <a:p>
            <a:r>
              <a:rPr lang="en-US" dirty="0"/>
              <a:t>NMSIIS Agreements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06" y="1369329"/>
            <a:ext cx="77036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Organization Agreement – required for newly onboarded locations, clinics or providers to NMSIIS </a:t>
            </a:r>
            <a:r>
              <a:rPr lang="en-US" b="1" dirty="0"/>
              <a:t>or</a:t>
            </a:r>
            <a:r>
              <a:rPr lang="en-US" dirty="0"/>
              <a:t> name/address changes of existing locations or clinics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User Agreement – required for all users of the NMSIIS registry, regardless of their access level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12A8513-217E-9870-9426-13E3CB2DC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108808"/>
              </p:ext>
            </p:extLst>
          </p:nvPr>
        </p:nvGraphicFramePr>
        <p:xfrm>
          <a:off x="930761" y="1826529"/>
          <a:ext cx="7282478" cy="620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486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7F95A-AA29-D533-97F1-EE1D9919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Reporting to NMSIIS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43E07-E2E1-CDD9-1157-3B2684C42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906"/>
            <a:ext cx="7886700" cy="457729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Required reporting for all provider types that administer vaccines, </a:t>
            </a:r>
            <a:r>
              <a:rPr lang="en-US" sz="2800" b="1" dirty="0"/>
              <a:t>regardless of vaccine type or patient age, </a:t>
            </a:r>
            <a:r>
              <a:rPr lang="en-US" sz="2800" dirty="0"/>
              <a:t>per Senate Bill 58</a:t>
            </a:r>
            <a:endParaRPr lang="en-US" sz="2800" b="1" dirty="0"/>
          </a:p>
          <a:p>
            <a:r>
              <a:rPr lang="en-US" dirty="0"/>
              <a:t>Exception for federal entities, such as VHA or IHS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sz="2800" dirty="0"/>
              <a:t>Barriers: lack of resources, lack of education and/or reporting under alternate pin numbers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06302-2D5D-7F05-EE85-2267307BB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E1622A-169D-5790-AF67-B8ECFCCC76C4}"/>
              </a:ext>
            </a:extLst>
          </p:cNvPr>
          <p:cNvGrpSpPr/>
          <p:nvPr/>
        </p:nvGrpSpPr>
        <p:grpSpPr>
          <a:xfrm>
            <a:off x="384373" y="2898330"/>
            <a:ext cx="8595360" cy="471403"/>
            <a:chOff x="0" y="0"/>
            <a:chExt cx="8595360" cy="51703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AAAEB0-5333-F480-92E3-90C621140915}"/>
                </a:ext>
              </a:extLst>
            </p:cNvPr>
            <p:cNvSpPr/>
            <p:nvPr/>
          </p:nvSpPr>
          <p:spPr>
            <a:xfrm>
              <a:off x="0" y="0"/>
              <a:ext cx="8595360" cy="517035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55BAA9-604F-AD27-B849-97C71326387B}"/>
                </a:ext>
              </a:extLst>
            </p:cNvPr>
            <p:cNvSpPr txBox="1"/>
            <p:nvPr/>
          </p:nvSpPr>
          <p:spPr>
            <a:xfrm>
              <a:off x="0" y="0"/>
              <a:ext cx="8595360" cy="517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Options for NMSIIS Reporting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811B69-70C6-1B60-4101-8D1E350695D1}"/>
              </a:ext>
            </a:extLst>
          </p:cNvPr>
          <p:cNvGrpSpPr/>
          <p:nvPr/>
        </p:nvGrpSpPr>
        <p:grpSpPr>
          <a:xfrm>
            <a:off x="384371" y="3340206"/>
            <a:ext cx="4297682" cy="1573381"/>
            <a:chOff x="-3" y="525471"/>
            <a:chExt cx="4297682" cy="1573381"/>
          </a:xfrm>
          <a:scene3d>
            <a:camera prst="orthographicFront"/>
            <a:lightRig rig="flat" dir="t"/>
          </a:scene3d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FFDB41-8683-81E3-B224-4EC041EA2EAC}"/>
                </a:ext>
              </a:extLst>
            </p:cNvPr>
            <p:cNvSpPr/>
            <p:nvPr/>
          </p:nvSpPr>
          <p:spPr>
            <a:xfrm>
              <a:off x="0" y="525471"/>
              <a:ext cx="4297679" cy="154986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5503F1-273A-745D-7073-CBA726324967}"/>
                </a:ext>
              </a:extLst>
            </p:cNvPr>
            <p:cNvSpPr txBox="1"/>
            <p:nvPr/>
          </p:nvSpPr>
          <p:spPr>
            <a:xfrm>
              <a:off x="-3" y="548986"/>
              <a:ext cx="4297679" cy="15498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en-US" sz="2000" u="sng" kern="1200" dirty="0">
                  <a:solidFill>
                    <a:schemeClr val="bg1"/>
                  </a:solidFill>
                </a:rPr>
                <a:t>Manual Entry</a:t>
              </a:r>
            </a:p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en-US" sz="2000" u="none" kern="1200" dirty="0">
                  <a:solidFill>
                    <a:schemeClr val="bg1"/>
                  </a:solidFill>
                </a:rPr>
                <a:t>Data is entered directly into NMSIIS by clinic staff for patient demographic and vaccination information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2959D1-1B42-D985-7478-1423BCD47C48}"/>
              </a:ext>
            </a:extLst>
          </p:cNvPr>
          <p:cNvGrpSpPr/>
          <p:nvPr/>
        </p:nvGrpSpPr>
        <p:grpSpPr>
          <a:xfrm>
            <a:off x="4682050" y="3348212"/>
            <a:ext cx="4297679" cy="1549866"/>
            <a:chOff x="4297680" y="525471"/>
            <a:chExt cx="4297679" cy="1549866"/>
          </a:xfrm>
          <a:scene3d>
            <a:camera prst="orthographicFront"/>
            <a:lightRig rig="flat" dir="t"/>
          </a:scene3d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FAA888-58AC-158A-184B-871573702E89}"/>
                </a:ext>
              </a:extLst>
            </p:cNvPr>
            <p:cNvSpPr/>
            <p:nvPr/>
          </p:nvSpPr>
          <p:spPr>
            <a:xfrm>
              <a:off x="4297680" y="525471"/>
              <a:ext cx="4297679" cy="154986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26C6C9-1FAA-C412-66F6-073804FF943A}"/>
                </a:ext>
              </a:extLst>
            </p:cNvPr>
            <p:cNvSpPr txBox="1"/>
            <p:nvPr/>
          </p:nvSpPr>
          <p:spPr>
            <a:xfrm>
              <a:off x="4297680" y="525471"/>
              <a:ext cx="4297679" cy="15498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sz="2000" u="sng" dirty="0">
                  <a:solidFill>
                    <a:schemeClr val="bg1"/>
                  </a:solidFill>
                </a:rPr>
                <a:t>Automated Data Exchange</a:t>
              </a:r>
            </a:p>
            <a:p>
              <a:pPr algn="ctr" defTabSz="889000">
                <a:spcBef>
                  <a:spcPct val="0"/>
                </a:spcBef>
              </a:pPr>
              <a:r>
                <a:rPr lang="en-US" sz="2000" u="sng" dirty="0">
                  <a:solidFill>
                    <a:schemeClr val="bg1"/>
                  </a:solidFill>
                </a:rPr>
                <a:t>Data is entered into provider Electronic Health Record (EHR) System and crosses via automated data exchange to NMSIIS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4BDCEFE-F333-C2CF-7A9E-4E8255D995C5}"/>
              </a:ext>
            </a:extLst>
          </p:cNvPr>
          <p:cNvSpPr/>
          <p:nvPr/>
        </p:nvSpPr>
        <p:spPr>
          <a:xfrm>
            <a:off x="384369" y="4883995"/>
            <a:ext cx="8595360" cy="172207"/>
          </a:xfrm>
          <a:prstGeom prst="rect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4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5252A-423C-34BE-0C10-A9CAAF2B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4303"/>
            <a:ext cx="7886700" cy="1325563"/>
          </a:xfrm>
        </p:spPr>
        <p:txBody>
          <a:bodyPr/>
          <a:lstStyle/>
          <a:p>
            <a:r>
              <a:rPr lang="en-US" dirty="0"/>
              <a:t>NMSIIS Reporting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46F14-936E-0164-809B-9606BC438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7563320-6D6F-88B3-473C-32056C1F1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745433"/>
              </p:ext>
            </p:extLst>
          </p:nvPr>
        </p:nvGraphicFramePr>
        <p:xfrm>
          <a:off x="3636246" y="539237"/>
          <a:ext cx="4371104" cy="568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3B058112-88C7-5027-5CDF-B733D1E67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190863"/>
              </p:ext>
            </p:extLst>
          </p:nvPr>
        </p:nvGraphicFramePr>
        <p:xfrm>
          <a:off x="-999067" y="1540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1934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ED521D-7C07-444B-B8E3-CC3503E05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121" y="1566334"/>
            <a:ext cx="2517678" cy="2243666"/>
          </a:xfrm>
        </p:spPr>
        <p:txBody>
          <a:bodyPr>
            <a:normAutofit/>
          </a:bodyPr>
          <a:lstStyle/>
          <a:p>
            <a:r>
              <a:rPr lang="en-US" sz="4400" dirty="0"/>
              <a:t>Data Quality in NMSIIS</a:t>
            </a:r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C7051092-9518-69AE-9CEC-0648F4829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87" y="1338558"/>
            <a:ext cx="5267023" cy="489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4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7F95A-AA29-D533-97F1-EE1D99195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Quality Components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06302-2D5D-7F05-EE85-2267307BB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1955681-377E-7F1A-6B23-36B63FB3C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0206145"/>
              </p:ext>
            </p:extLst>
          </p:nvPr>
        </p:nvGraphicFramePr>
        <p:xfrm>
          <a:off x="315884" y="1397000"/>
          <a:ext cx="8553796" cy="450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86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MDOH 2016">
      <a:dk1>
        <a:sysClr val="windowText" lastClr="000000"/>
      </a:dk1>
      <a:lt1>
        <a:sysClr val="window" lastClr="FFFFFF"/>
      </a:lt1>
      <a:dk2>
        <a:srgbClr val="2A315F"/>
      </a:dk2>
      <a:lt2>
        <a:srgbClr val="E7E6E6"/>
      </a:lt2>
      <a:accent1>
        <a:srgbClr val="4953A4"/>
      </a:accent1>
      <a:accent2>
        <a:srgbClr val="EA1D25"/>
      </a:accent2>
      <a:accent3>
        <a:srgbClr val="2E318B"/>
      </a:accent3>
      <a:accent4>
        <a:srgbClr val="FFFF00"/>
      </a:accent4>
      <a:accent5>
        <a:srgbClr val="2FA6DE"/>
      </a:accent5>
      <a:accent6>
        <a:srgbClr val="0E9C49"/>
      </a:accent6>
      <a:hlink>
        <a:srgbClr val="0563C1"/>
      </a:hlink>
      <a:folHlink>
        <a:srgbClr val="F5971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H PPT Template-PHAB" id="{4E034510-466E-42AD-B369-7772FF920E78}" vid="{EB90EC66-741F-47CE-8190-DA4D5EE33F03}"/>
    </a:ext>
  </a:extLst>
</a:theme>
</file>

<file path=ppt/theme/theme2.xml><?xml version="1.0" encoding="utf-8"?>
<a:theme xmlns:a="http://schemas.openxmlformats.org/drawingml/2006/main" name="1_Office Theme">
  <a:themeElements>
    <a:clrScheme name="NMDOH 2016">
      <a:dk1>
        <a:sysClr val="windowText" lastClr="000000"/>
      </a:dk1>
      <a:lt1>
        <a:sysClr val="window" lastClr="FFFFFF"/>
      </a:lt1>
      <a:dk2>
        <a:srgbClr val="2A315F"/>
      </a:dk2>
      <a:lt2>
        <a:srgbClr val="E7E6E6"/>
      </a:lt2>
      <a:accent1>
        <a:srgbClr val="4953A4"/>
      </a:accent1>
      <a:accent2>
        <a:srgbClr val="EA1D25"/>
      </a:accent2>
      <a:accent3>
        <a:srgbClr val="2E318B"/>
      </a:accent3>
      <a:accent4>
        <a:srgbClr val="FFFF00"/>
      </a:accent4>
      <a:accent5>
        <a:srgbClr val="2FA6DE"/>
      </a:accent5>
      <a:accent6>
        <a:srgbClr val="0E9C49"/>
      </a:accent6>
      <a:hlink>
        <a:srgbClr val="0563C1"/>
      </a:hlink>
      <a:folHlink>
        <a:srgbClr val="F5971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H PPT Template-PHAB" id="{4E034510-466E-42AD-B369-7772FF920E78}" vid="{EB90EC66-741F-47CE-8190-DA4D5EE33F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230F336301A24B99B0F452AB3D45A2" ma:contentTypeVersion="0" ma:contentTypeDescription="Create a new document." ma:contentTypeScope="" ma:versionID="f3604dafa58c8d523674f9f65274a4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3ac1d618640bc2c24c6bd9b51890d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383562-E49C-46C6-9B68-5B0AF121EE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002CB2-4F50-4642-8E66-05F41BCFC7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3ABFA24-0978-48D9-B87E-89EB1245749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DOH PPT Template-PHAB (6)</Template>
  <TotalTime>13246</TotalTime>
  <Words>888</Words>
  <Application>Microsoft Office PowerPoint</Application>
  <PresentationFormat>On-screen Show (4:3)</PresentationFormat>
  <Paragraphs>139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Source Sans Pro</vt:lpstr>
      <vt:lpstr>Wingdings</vt:lpstr>
      <vt:lpstr>Office Theme</vt:lpstr>
      <vt:lpstr>1_Office Theme</vt:lpstr>
      <vt:lpstr>NMSIIS (New Mexico Statewide  Immunization Information System)</vt:lpstr>
      <vt:lpstr>NMSIIS</vt:lpstr>
      <vt:lpstr>Access to NMSIIS</vt:lpstr>
      <vt:lpstr>NMSIIS Training Website (https://www.nmhealth.org/about/phd/idb/imp/siis/train/ )</vt:lpstr>
      <vt:lpstr>NMSIIS Agreements </vt:lpstr>
      <vt:lpstr>Reporting to NMSIIS</vt:lpstr>
      <vt:lpstr>NMSIIS Reporting </vt:lpstr>
      <vt:lpstr>Data Quality in NMSIIS</vt:lpstr>
      <vt:lpstr>Data Quality Components </vt:lpstr>
      <vt:lpstr>Incentives for Clean Data</vt:lpstr>
      <vt:lpstr>VaxViewNM Consumer Public Portal</vt:lpstr>
      <vt:lpstr>Security</vt:lpstr>
      <vt:lpstr>Critical Information</vt:lpstr>
      <vt:lpstr>Troubleshooting</vt:lpstr>
      <vt:lpstr>QR Code on Digital COVID-19 Vaccine Card </vt:lpstr>
      <vt:lpstr>PowerPoint Presentation</vt:lpstr>
      <vt:lpstr>VaxViewNM Materials</vt:lpstr>
      <vt:lpstr>Contact 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NMSIIS Training  (New Mexico Statewide Immunization Information System)</dc:title>
  <dc:creator>Kathryn Cruz</dc:creator>
  <cp:lastModifiedBy>Cruz, Kathryn, DOH</cp:lastModifiedBy>
  <cp:revision>30</cp:revision>
  <dcterms:created xsi:type="dcterms:W3CDTF">2022-08-24T16:19:07Z</dcterms:created>
  <dcterms:modified xsi:type="dcterms:W3CDTF">2023-11-13T21:35:47Z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0x010100F2230F336301A24B99B0F452AB3D45A2</vt:lpwstr>
  </property>
</Properties>
</file>