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699" r:id="rId6"/>
    <p:sldMasterId id="2147483703" r:id="rId7"/>
    <p:sldMasterId id="2147483717" r:id="rId8"/>
  </p:sldMasterIdLst>
  <p:notesMasterIdLst>
    <p:notesMasterId r:id="rId78"/>
  </p:notesMasterIdLst>
  <p:handoutMasterIdLst>
    <p:handoutMasterId r:id="rId79"/>
  </p:handoutMasterIdLst>
  <p:sldIdLst>
    <p:sldId id="347" r:id="rId9"/>
    <p:sldId id="346" r:id="rId10"/>
    <p:sldId id="348" r:id="rId11"/>
    <p:sldId id="349" r:id="rId12"/>
    <p:sldId id="375" r:id="rId13"/>
    <p:sldId id="351" r:id="rId14"/>
    <p:sldId id="364" r:id="rId15"/>
    <p:sldId id="393" r:id="rId16"/>
    <p:sldId id="379" r:id="rId17"/>
    <p:sldId id="366" r:id="rId18"/>
    <p:sldId id="367" r:id="rId19"/>
    <p:sldId id="368" r:id="rId20"/>
    <p:sldId id="380" r:id="rId21"/>
    <p:sldId id="381" r:id="rId22"/>
    <p:sldId id="370" r:id="rId23"/>
    <p:sldId id="430" r:id="rId24"/>
    <p:sldId id="372" r:id="rId25"/>
    <p:sldId id="373" r:id="rId26"/>
    <p:sldId id="369" r:id="rId27"/>
    <p:sldId id="431" r:id="rId28"/>
    <p:sldId id="356" r:id="rId29"/>
    <p:sldId id="357" r:id="rId30"/>
    <p:sldId id="432" r:id="rId31"/>
    <p:sldId id="434" r:id="rId32"/>
    <p:sldId id="433" r:id="rId33"/>
    <p:sldId id="382" r:id="rId34"/>
    <p:sldId id="359" r:id="rId35"/>
    <p:sldId id="435" r:id="rId36"/>
    <p:sldId id="358" r:id="rId37"/>
    <p:sldId id="383" r:id="rId38"/>
    <p:sldId id="385" r:id="rId39"/>
    <p:sldId id="387" r:id="rId40"/>
    <p:sldId id="388" r:id="rId41"/>
    <p:sldId id="389" r:id="rId42"/>
    <p:sldId id="392" r:id="rId43"/>
    <p:sldId id="384" r:id="rId44"/>
    <p:sldId id="436" r:id="rId45"/>
    <p:sldId id="391" r:id="rId46"/>
    <p:sldId id="361" r:id="rId47"/>
    <p:sldId id="424" r:id="rId48"/>
    <p:sldId id="395" r:id="rId49"/>
    <p:sldId id="396" r:id="rId50"/>
    <p:sldId id="397" r:id="rId51"/>
    <p:sldId id="398" r:id="rId52"/>
    <p:sldId id="390" r:id="rId53"/>
    <p:sldId id="408" r:id="rId54"/>
    <p:sldId id="399" r:id="rId55"/>
    <p:sldId id="409" r:id="rId56"/>
    <p:sldId id="402" r:id="rId57"/>
    <p:sldId id="403" r:id="rId58"/>
    <p:sldId id="404" r:id="rId59"/>
    <p:sldId id="405" r:id="rId60"/>
    <p:sldId id="362" r:id="rId61"/>
    <p:sldId id="410" r:id="rId62"/>
    <p:sldId id="422" r:id="rId63"/>
    <p:sldId id="411" r:id="rId64"/>
    <p:sldId id="412" r:id="rId65"/>
    <p:sldId id="413" r:id="rId66"/>
    <p:sldId id="414" r:id="rId67"/>
    <p:sldId id="423" r:id="rId68"/>
    <p:sldId id="415" r:id="rId69"/>
    <p:sldId id="416" r:id="rId70"/>
    <p:sldId id="428" r:id="rId71"/>
    <p:sldId id="437" r:id="rId72"/>
    <p:sldId id="438" r:id="rId73"/>
    <p:sldId id="342" r:id="rId74"/>
    <p:sldId id="427" r:id="rId75"/>
    <p:sldId id="429" r:id="rId76"/>
    <p:sldId id="394" r:id="rId77"/>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379"/>
    <a:srgbClr val="262625"/>
    <a:srgbClr val="9BBF71"/>
    <a:srgbClr val="7DE5CB"/>
    <a:srgbClr val="BFC2C9"/>
    <a:srgbClr val="AAACB2"/>
    <a:srgbClr val="55D6E8"/>
    <a:srgbClr val="5AD6E7"/>
    <a:srgbClr val="EE7874"/>
    <a:srgbClr val="91B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B419C-EC97-D74B-B673-6D092E80A810}" v="44" dt="2023-11-07T20:57:24.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0" autoAdjust="0"/>
    <p:restoredTop sz="95735"/>
  </p:normalViewPr>
  <p:slideViewPr>
    <p:cSldViewPr snapToGrid="0">
      <p:cViewPr varScale="1">
        <p:scale>
          <a:sx n="106" d="100"/>
          <a:sy n="106" d="100"/>
        </p:scale>
        <p:origin x="318" y="114"/>
      </p:cViewPr>
      <p:guideLst/>
    </p:cSldViewPr>
  </p:slideViewPr>
  <p:notesTextViewPr>
    <p:cViewPr>
      <p:scale>
        <a:sx n="1" d="1"/>
        <a:sy n="1" d="1"/>
      </p:scale>
      <p:origin x="0" y="0"/>
    </p:cViewPr>
  </p:notesTextViewPr>
  <p:notesViewPr>
    <p:cSldViewPr snapToGrid="0">
      <p:cViewPr varScale="1">
        <p:scale>
          <a:sx n="107" d="100"/>
          <a:sy n="107" d="100"/>
        </p:scale>
        <p:origin x="3200"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gs" Target="tags/tag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5C1D22-2074-45F3-A800-F3C50D449381}"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72ECFE66-A894-4325-998E-D0FC9781E31F}">
      <dgm:prSet phldrT="[Text]" custT="1"/>
      <dgm:spPr>
        <a:xfrm rot="16200000">
          <a:off x="-183260" y="356726"/>
          <a:ext cx="4712494" cy="4353222"/>
        </a:xfrm>
        <a:prstGeom prst="upArrow">
          <a:avLst>
            <a:gd name="adj1" fmla="val 50000"/>
            <a:gd name="adj2" fmla="val 35000"/>
          </a:avLst>
        </a:prstGeom>
        <a:solidFill>
          <a:srgbClr val="F79646"/>
        </a:solidFill>
        <a:ln w="25400" cap="flat" cmpd="sng" algn="ctr">
          <a:solidFill>
            <a:sysClr val="window" lastClr="FFFFFF">
              <a:hueOff val="0"/>
              <a:satOff val="0"/>
              <a:lumOff val="0"/>
              <a:alphaOff val="0"/>
            </a:sysClr>
          </a:solidFill>
          <a:prstDash val="solid"/>
        </a:ln>
        <a:effectLst/>
      </dgm:spPr>
      <dgm:t>
        <a:bodyPr/>
        <a:lstStyle/>
        <a:p>
          <a:pPr>
            <a:buNone/>
          </a:pPr>
          <a:r>
            <a:rPr lang="en-US" sz="2800" dirty="0">
              <a:solidFill>
                <a:sysClr val="windowText" lastClr="000000"/>
              </a:solidFill>
              <a:latin typeface="Calibri"/>
              <a:ea typeface="+mn-ea"/>
              <a:cs typeface="+mn-cs"/>
            </a:rPr>
            <a:t>Presumptive Format</a:t>
          </a:r>
          <a:r>
            <a:rPr lang="en-US" sz="2500" dirty="0">
              <a:solidFill>
                <a:sysClr val="windowText" lastClr="000000"/>
              </a:solidFill>
              <a:latin typeface="Calibri"/>
              <a:ea typeface="+mn-ea"/>
              <a:cs typeface="+mn-cs"/>
            </a:rPr>
            <a:t>: </a:t>
          </a:r>
        </a:p>
        <a:p>
          <a:pPr>
            <a:buNone/>
          </a:pPr>
          <a:r>
            <a:rPr lang="en-US" sz="2200" dirty="0">
              <a:solidFill>
                <a:sysClr val="windowText" lastClr="000000"/>
              </a:solidFill>
              <a:latin typeface="Calibri"/>
              <a:ea typeface="+mn-ea"/>
              <a:cs typeface="+mn-cs"/>
            </a:rPr>
            <a:t>-a declarative statement</a:t>
          </a:r>
        </a:p>
        <a:p>
          <a:pPr>
            <a:buNone/>
          </a:pPr>
          <a:r>
            <a:rPr lang="en-US" sz="2200" dirty="0">
              <a:solidFill>
                <a:sysClr val="windowText" lastClr="000000"/>
              </a:solidFill>
              <a:latin typeface="Calibri"/>
              <a:ea typeface="+mn-ea"/>
              <a:cs typeface="+mn-cs"/>
            </a:rPr>
            <a:t> -presupposes parents will vaccinate</a:t>
          </a:r>
        </a:p>
        <a:p>
          <a:pPr>
            <a:buNone/>
          </a:pPr>
          <a:r>
            <a:rPr lang="en-US" sz="2200" b="0" dirty="0">
              <a:solidFill>
                <a:sysClr val="windowText" lastClr="000000"/>
              </a:solidFill>
              <a:latin typeface="Calibri"/>
              <a:ea typeface="+mn-ea"/>
              <a:cs typeface="+mn-cs"/>
            </a:rPr>
            <a:t>-</a:t>
          </a:r>
          <a:r>
            <a:rPr lang="en-US" sz="2200" b="1" dirty="0">
              <a:solidFill>
                <a:sysClr val="windowText" lastClr="000000"/>
              </a:solidFill>
              <a:latin typeface="Calibri"/>
              <a:ea typeface="+mn-ea"/>
              <a:cs typeface="+mn-cs"/>
            </a:rPr>
            <a:t>“Sara is due for 3 shots today.”</a:t>
          </a:r>
        </a:p>
      </dgm:t>
    </dgm:pt>
    <dgm:pt modelId="{FF67EB9B-A3AE-4B57-9C49-441F34AEBAA1}" type="parTrans" cxnId="{A88D8139-862E-425F-8060-F2BBC9DAA90F}">
      <dgm:prSet/>
      <dgm:spPr/>
      <dgm:t>
        <a:bodyPr/>
        <a:lstStyle/>
        <a:p>
          <a:endParaRPr lang="en-US"/>
        </a:p>
      </dgm:t>
    </dgm:pt>
    <dgm:pt modelId="{B54DC44F-6795-48EB-A8D3-C7DD566A8570}" type="sibTrans" cxnId="{A88D8139-862E-425F-8060-F2BBC9DAA90F}">
      <dgm:prSet/>
      <dgm:spPr/>
      <dgm:t>
        <a:bodyPr/>
        <a:lstStyle/>
        <a:p>
          <a:endParaRPr lang="en-US"/>
        </a:p>
      </dgm:t>
    </dgm:pt>
    <dgm:pt modelId="{DFCAC902-A5CF-4F8F-A259-C5CAC2CCFBE9}">
      <dgm:prSet phldrT="[Text]" custT="1"/>
      <dgm:spPr>
        <a:xfrm rot="5400000">
          <a:off x="4598746" y="356726"/>
          <a:ext cx="4728513" cy="4353222"/>
        </a:xfrm>
        <a:prstGeom prst="upArrow">
          <a:avLst>
            <a:gd name="adj1" fmla="val 50000"/>
            <a:gd name="adj2" fmla="val 35000"/>
          </a:avLst>
        </a:prstGeom>
        <a:solidFill>
          <a:srgbClr val="8EC8DA"/>
        </a:solidFill>
        <a:ln w="25400" cap="flat" cmpd="sng" algn="ctr">
          <a:solidFill>
            <a:sysClr val="window" lastClr="FFFFFF">
              <a:hueOff val="0"/>
              <a:satOff val="0"/>
              <a:lumOff val="0"/>
              <a:alphaOff val="0"/>
            </a:sysClr>
          </a:solidFill>
          <a:prstDash val="solid"/>
        </a:ln>
        <a:effectLst/>
      </dgm:spPr>
      <dgm:t>
        <a:bodyPr/>
        <a:lstStyle/>
        <a:p>
          <a:pPr>
            <a:buNone/>
          </a:pPr>
          <a:r>
            <a:rPr lang="en-US" sz="2800" dirty="0">
              <a:solidFill>
                <a:sysClr val="windowText" lastClr="000000"/>
              </a:solidFill>
              <a:latin typeface="Calibri"/>
              <a:ea typeface="+mn-ea"/>
              <a:cs typeface="+mn-cs"/>
            </a:rPr>
            <a:t>Participatory Format</a:t>
          </a:r>
          <a:r>
            <a:rPr lang="en-US" sz="2500" dirty="0">
              <a:solidFill>
                <a:sysClr val="windowText" lastClr="000000"/>
              </a:solidFill>
              <a:latin typeface="Calibri"/>
              <a:ea typeface="+mn-ea"/>
              <a:cs typeface="+mn-cs"/>
            </a:rPr>
            <a:t>:</a:t>
          </a:r>
        </a:p>
        <a:p>
          <a:pPr>
            <a:buNone/>
          </a:pPr>
          <a:r>
            <a:rPr lang="en-US" sz="2200" dirty="0">
              <a:solidFill>
                <a:sysClr val="windowText" lastClr="000000"/>
              </a:solidFill>
              <a:latin typeface="Calibri"/>
              <a:ea typeface="+mn-ea"/>
              <a:cs typeface="+mn-cs"/>
            </a:rPr>
            <a:t>-an open-ended question</a:t>
          </a:r>
        </a:p>
        <a:p>
          <a:pPr>
            <a:buNone/>
          </a:pPr>
          <a:r>
            <a:rPr lang="en-US" sz="2200" dirty="0">
              <a:solidFill>
                <a:sysClr val="windowText" lastClr="000000"/>
              </a:solidFill>
              <a:latin typeface="Calibri"/>
              <a:ea typeface="+mn-ea"/>
              <a:cs typeface="+mn-cs"/>
            </a:rPr>
            <a:t>-shifts decisional control to parents</a:t>
          </a:r>
        </a:p>
        <a:p>
          <a:pPr>
            <a:buNone/>
          </a:pPr>
          <a:r>
            <a:rPr lang="en-US" sz="2200" dirty="0">
              <a:solidFill>
                <a:sysClr val="windowText" lastClr="000000"/>
              </a:solidFill>
              <a:latin typeface="Calibri"/>
              <a:ea typeface="+mn-ea"/>
              <a:cs typeface="+mn-cs"/>
            </a:rPr>
            <a:t>-</a:t>
          </a:r>
          <a:r>
            <a:rPr lang="en-US" sz="2200" b="1" dirty="0">
              <a:solidFill>
                <a:sysClr val="windowText" lastClr="000000"/>
              </a:solidFill>
              <a:latin typeface="Calibri"/>
              <a:ea typeface="+mn-ea"/>
              <a:cs typeface="+mn-cs"/>
            </a:rPr>
            <a:t>“How do you feel about Sara getting shots today?”</a:t>
          </a:r>
        </a:p>
      </dgm:t>
    </dgm:pt>
    <dgm:pt modelId="{89B0F913-252F-43E1-B38E-317CF60AD46E}" type="parTrans" cxnId="{70659F8D-CD62-45F6-B994-B39F8B9DB17A}">
      <dgm:prSet/>
      <dgm:spPr/>
      <dgm:t>
        <a:bodyPr/>
        <a:lstStyle/>
        <a:p>
          <a:endParaRPr lang="en-US"/>
        </a:p>
      </dgm:t>
    </dgm:pt>
    <dgm:pt modelId="{45A8370A-EB28-4CC0-8FAC-9D29C564F1B6}" type="sibTrans" cxnId="{70659F8D-CD62-45F6-B994-B39F8B9DB17A}">
      <dgm:prSet/>
      <dgm:spPr/>
      <dgm:t>
        <a:bodyPr/>
        <a:lstStyle/>
        <a:p>
          <a:endParaRPr lang="en-US"/>
        </a:p>
      </dgm:t>
    </dgm:pt>
    <dgm:pt modelId="{FD95CEC8-5BE1-4C36-A5AA-5811CFFA890D}" type="pres">
      <dgm:prSet presAssocID="{D85C1D22-2074-45F3-A800-F3C50D449381}" presName="cycle" presStyleCnt="0">
        <dgm:presLayoutVars>
          <dgm:dir/>
          <dgm:resizeHandles val="exact"/>
        </dgm:presLayoutVars>
      </dgm:prSet>
      <dgm:spPr/>
    </dgm:pt>
    <dgm:pt modelId="{D0EDAE14-768E-4626-ABF1-09E955B5CAE4}" type="pres">
      <dgm:prSet presAssocID="{72ECFE66-A894-4325-998E-D0FC9781E31F}" presName="arrow" presStyleLbl="node1" presStyleIdx="0" presStyleCnt="2" custScaleX="108253">
        <dgm:presLayoutVars>
          <dgm:bulletEnabled val="1"/>
        </dgm:presLayoutVars>
      </dgm:prSet>
      <dgm:spPr/>
    </dgm:pt>
    <dgm:pt modelId="{011EB087-BC17-415D-B466-E4C885A74AE9}" type="pres">
      <dgm:prSet presAssocID="{DFCAC902-A5CF-4F8F-A259-C5CAC2CCFBE9}" presName="arrow" presStyleLbl="node1" presStyleIdx="1" presStyleCnt="2" custScaleX="108621">
        <dgm:presLayoutVars>
          <dgm:bulletEnabled val="1"/>
        </dgm:presLayoutVars>
      </dgm:prSet>
      <dgm:spPr/>
    </dgm:pt>
  </dgm:ptLst>
  <dgm:cxnLst>
    <dgm:cxn modelId="{C0A6A322-EBD9-465D-97D3-41DF5825FB03}" type="presOf" srcId="{D85C1D22-2074-45F3-A800-F3C50D449381}" destId="{FD95CEC8-5BE1-4C36-A5AA-5811CFFA890D}" srcOrd="0" destOrd="0" presId="urn:microsoft.com/office/officeart/2005/8/layout/arrow1"/>
    <dgm:cxn modelId="{A88D8139-862E-425F-8060-F2BBC9DAA90F}" srcId="{D85C1D22-2074-45F3-A800-F3C50D449381}" destId="{72ECFE66-A894-4325-998E-D0FC9781E31F}" srcOrd="0" destOrd="0" parTransId="{FF67EB9B-A3AE-4B57-9C49-441F34AEBAA1}" sibTransId="{B54DC44F-6795-48EB-A8D3-C7DD566A8570}"/>
    <dgm:cxn modelId="{0C0E1A43-918B-4115-BC2A-D660E387C7D2}" type="presOf" srcId="{DFCAC902-A5CF-4F8F-A259-C5CAC2CCFBE9}" destId="{011EB087-BC17-415D-B466-E4C885A74AE9}" srcOrd="0" destOrd="0" presId="urn:microsoft.com/office/officeart/2005/8/layout/arrow1"/>
    <dgm:cxn modelId="{70659F8D-CD62-45F6-B994-B39F8B9DB17A}" srcId="{D85C1D22-2074-45F3-A800-F3C50D449381}" destId="{DFCAC902-A5CF-4F8F-A259-C5CAC2CCFBE9}" srcOrd="1" destOrd="0" parTransId="{89B0F913-252F-43E1-B38E-317CF60AD46E}" sibTransId="{45A8370A-EB28-4CC0-8FAC-9D29C564F1B6}"/>
    <dgm:cxn modelId="{68BCA7C0-300F-4F8C-A4FE-17CD65000C14}" type="presOf" srcId="{72ECFE66-A894-4325-998E-D0FC9781E31F}" destId="{D0EDAE14-768E-4626-ABF1-09E955B5CAE4}" srcOrd="0" destOrd="0" presId="urn:microsoft.com/office/officeart/2005/8/layout/arrow1"/>
    <dgm:cxn modelId="{07076B7A-5286-439E-8C06-FD1B2EA0B1D8}" type="presParOf" srcId="{FD95CEC8-5BE1-4C36-A5AA-5811CFFA890D}" destId="{D0EDAE14-768E-4626-ABF1-09E955B5CAE4}" srcOrd="0" destOrd="0" presId="urn:microsoft.com/office/officeart/2005/8/layout/arrow1"/>
    <dgm:cxn modelId="{A0C82B12-6158-4DF4-97AE-A7C69ACF47DE}" type="presParOf" srcId="{FD95CEC8-5BE1-4C36-A5AA-5811CFFA890D}" destId="{011EB087-BC17-415D-B466-E4C885A74AE9}"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5C1D22-2074-45F3-A800-F3C50D449381}"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72ECFE66-A894-4325-998E-D0FC9781E31F}">
      <dgm:prSet phldrT="[Text]" custT="1"/>
      <dgm:spPr>
        <a:xfrm rot="16200000">
          <a:off x="-183260" y="356726"/>
          <a:ext cx="4712494" cy="4353222"/>
        </a:xfrm>
        <a:prstGeom prst="upArrow">
          <a:avLst>
            <a:gd name="adj1" fmla="val 50000"/>
            <a:gd name="adj2" fmla="val 35000"/>
          </a:avLst>
        </a:prstGeom>
        <a:solidFill>
          <a:srgbClr val="F79646"/>
        </a:solidFill>
        <a:ln w="25400" cap="flat" cmpd="sng" algn="ctr">
          <a:solidFill>
            <a:sysClr val="window" lastClr="FFFFFF">
              <a:hueOff val="0"/>
              <a:satOff val="0"/>
              <a:lumOff val="0"/>
              <a:alphaOff val="0"/>
            </a:sysClr>
          </a:solidFill>
          <a:prstDash val="solid"/>
        </a:ln>
        <a:effectLst/>
      </dgm:spPr>
      <dgm:t>
        <a:bodyPr/>
        <a:lstStyle/>
        <a:p>
          <a:pPr>
            <a:buNone/>
          </a:pPr>
          <a:r>
            <a:rPr lang="en-US" sz="2800" dirty="0">
              <a:solidFill>
                <a:sysClr val="windowText" lastClr="000000"/>
              </a:solidFill>
              <a:latin typeface="Calibri"/>
              <a:ea typeface="+mn-ea"/>
              <a:cs typeface="+mn-cs"/>
            </a:rPr>
            <a:t>Presumptive Format</a:t>
          </a:r>
          <a:r>
            <a:rPr lang="en-US" sz="2500" dirty="0">
              <a:solidFill>
                <a:sysClr val="windowText" lastClr="000000"/>
              </a:solidFill>
              <a:latin typeface="Calibri"/>
              <a:ea typeface="+mn-ea"/>
              <a:cs typeface="+mn-cs"/>
            </a:rPr>
            <a:t>: </a:t>
          </a:r>
        </a:p>
        <a:p>
          <a:pPr>
            <a:buNone/>
          </a:pPr>
          <a:r>
            <a:rPr lang="en-US" sz="2200" dirty="0">
              <a:solidFill>
                <a:sysClr val="windowText" lastClr="000000"/>
              </a:solidFill>
              <a:latin typeface="Calibri"/>
              <a:ea typeface="+mn-ea"/>
              <a:cs typeface="+mn-cs"/>
            </a:rPr>
            <a:t>-a declarative statement</a:t>
          </a:r>
        </a:p>
        <a:p>
          <a:pPr>
            <a:buNone/>
          </a:pPr>
          <a:r>
            <a:rPr lang="en-US" sz="2200" dirty="0">
              <a:solidFill>
                <a:sysClr val="windowText" lastClr="000000"/>
              </a:solidFill>
              <a:latin typeface="Calibri"/>
              <a:ea typeface="+mn-ea"/>
              <a:cs typeface="+mn-cs"/>
            </a:rPr>
            <a:t> -presupposes parents will vaccinate</a:t>
          </a:r>
        </a:p>
        <a:p>
          <a:pPr>
            <a:buNone/>
          </a:pPr>
          <a:r>
            <a:rPr lang="en-US" sz="2200" b="1" dirty="0">
              <a:solidFill>
                <a:sysClr val="windowText" lastClr="000000"/>
              </a:solidFill>
              <a:latin typeface="Calibri"/>
              <a:ea typeface="+mn-ea"/>
              <a:cs typeface="+mn-cs"/>
            </a:rPr>
            <a:t>-“Sara is due for 3 shots today.”</a:t>
          </a:r>
        </a:p>
      </dgm:t>
    </dgm:pt>
    <dgm:pt modelId="{FF67EB9B-A3AE-4B57-9C49-441F34AEBAA1}" type="parTrans" cxnId="{A88D8139-862E-425F-8060-F2BBC9DAA90F}">
      <dgm:prSet/>
      <dgm:spPr/>
      <dgm:t>
        <a:bodyPr/>
        <a:lstStyle/>
        <a:p>
          <a:endParaRPr lang="en-US"/>
        </a:p>
      </dgm:t>
    </dgm:pt>
    <dgm:pt modelId="{B54DC44F-6795-48EB-A8D3-C7DD566A8570}" type="sibTrans" cxnId="{A88D8139-862E-425F-8060-F2BBC9DAA90F}">
      <dgm:prSet/>
      <dgm:spPr/>
      <dgm:t>
        <a:bodyPr/>
        <a:lstStyle/>
        <a:p>
          <a:endParaRPr lang="en-US"/>
        </a:p>
      </dgm:t>
    </dgm:pt>
    <dgm:pt modelId="{DFCAC902-A5CF-4F8F-A259-C5CAC2CCFBE9}">
      <dgm:prSet phldrT="[Text]" custT="1"/>
      <dgm:spPr>
        <a:xfrm rot="5400000">
          <a:off x="4598746" y="356726"/>
          <a:ext cx="4728513" cy="4353222"/>
        </a:xfrm>
        <a:prstGeom prst="upArrow">
          <a:avLst>
            <a:gd name="adj1" fmla="val 50000"/>
            <a:gd name="adj2" fmla="val 35000"/>
          </a:avLst>
        </a:prstGeom>
        <a:solidFill>
          <a:srgbClr val="8EC8DA"/>
        </a:solidFill>
        <a:ln w="25400" cap="flat" cmpd="sng" algn="ctr">
          <a:solidFill>
            <a:sysClr val="window" lastClr="FFFFFF">
              <a:hueOff val="0"/>
              <a:satOff val="0"/>
              <a:lumOff val="0"/>
              <a:alphaOff val="0"/>
            </a:sysClr>
          </a:solidFill>
          <a:prstDash val="solid"/>
        </a:ln>
        <a:effectLst/>
      </dgm:spPr>
      <dgm:t>
        <a:bodyPr/>
        <a:lstStyle/>
        <a:p>
          <a:pPr>
            <a:buNone/>
          </a:pPr>
          <a:r>
            <a:rPr lang="en-US" sz="2800" dirty="0">
              <a:solidFill>
                <a:sysClr val="windowText" lastClr="000000"/>
              </a:solidFill>
              <a:latin typeface="Calibri"/>
              <a:ea typeface="+mn-ea"/>
              <a:cs typeface="+mn-cs"/>
            </a:rPr>
            <a:t>Participatory Format</a:t>
          </a:r>
          <a:r>
            <a:rPr lang="en-US" sz="2500" dirty="0">
              <a:solidFill>
                <a:sysClr val="windowText" lastClr="000000"/>
              </a:solidFill>
              <a:latin typeface="Calibri"/>
              <a:ea typeface="+mn-ea"/>
              <a:cs typeface="+mn-cs"/>
            </a:rPr>
            <a:t>:</a:t>
          </a:r>
        </a:p>
        <a:p>
          <a:pPr>
            <a:buNone/>
          </a:pPr>
          <a:r>
            <a:rPr lang="en-US" sz="2200" dirty="0">
              <a:solidFill>
                <a:sysClr val="windowText" lastClr="000000"/>
              </a:solidFill>
              <a:latin typeface="Calibri"/>
              <a:ea typeface="+mn-ea"/>
              <a:cs typeface="+mn-cs"/>
            </a:rPr>
            <a:t>-an open-ended question</a:t>
          </a:r>
        </a:p>
        <a:p>
          <a:pPr>
            <a:buNone/>
          </a:pPr>
          <a:r>
            <a:rPr lang="en-US" sz="2200" dirty="0">
              <a:solidFill>
                <a:sysClr val="windowText" lastClr="000000"/>
              </a:solidFill>
              <a:latin typeface="Calibri"/>
              <a:ea typeface="+mn-ea"/>
              <a:cs typeface="+mn-cs"/>
            </a:rPr>
            <a:t>-shifts decisional control to parents</a:t>
          </a:r>
        </a:p>
        <a:p>
          <a:pPr>
            <a:buNone/>
          </a:pPr>
          <a:r>
            <a:rPr lang="en-US" sz="2200" b="1" dirty="0">
              <a:solidFill>
                <a:sysClr val="windowText" lastClr="000000"/>
              </a:solidFill>
              <a:latin typeface="Calibri"/>
              <a:ea typeface="+mn-ea"/>
              <a:cs typeface="+mn-cs"/>
            </a:rPr>
            <a:t>-“How do you feel about Sara getting shots today?”</a:t>
          </a:r>
        </a:p>
      </dgm:t>
    </dgm:pt>
    <dgm:pt modelId="{89B0F913-252F-43E1-B38E-317CF60AD46E}" type="parTrans" cxnId="{70659F8D-CD62-45F6-B994-B39F8B9DB17A}">
      <dgm:prSet/>
      <dgm:spPr/>
      <dgm:t>
        <a:bodyPr/>
        <a:lstStyle/>
        <a:p>
          <a:endParaRPr lang="en-US"/>
        </a:p>
      </dgm:t>
    </dgm:pt>
    <dgm:pt modelId="{45A8370A-EB28-4CC0-8FAC-9D29C564F1B6}" type="sibTrans" cxnId="{70659F8D-CD62-45F6-B994-B39F8B9DB17A}">
      <dgm:prSet/>
      <dgm:spPr/>
      <dgm:t>
        <a:bodyPr/>
        <a:lstStyle/>
        <a:p>
          <a:endParaRPr lang="en-US"/>
        </a:p>
      </dgm:t>
    </dgm:pt>
    <dgm:pt modelId="{FD95CEC8-5BE1-4C36-A5AA-5811CFFA890D}" type="pres">
      <dgm:prSet presAssocID="{D85C1D22-2074-45F3-A800-F3C50D449381}" presName="cycle" presStyleCnt="0">
        <dgm:presLayoutVars>
          <dgm:dir/>
          <dgm:resizeHandles val="exact"/>
        </dgm:presLayoutVars>
      </dgm:prSet>
      <dgm:spPr/>
    </dgm:pt>
    <dgm:pt modelId="{D0EDAE14-768E-4626-ABF1-09E955B5CAE4}" type="pres">
      <dgm:prSet presAssocID="{72ECFE66-A894-4325-998E-D0FC9781E31F}" presName="arrow" presStyleLbl="node1" presStyleIdx="0" presStyleCnt="2" custScaleX="108253">
        <dgm:presLayoutVars>
          <dgm:bulletEnabled val="1"/>
        </dgm:presLayoutVars>
      </dgm:prSet>
      <dgm:spPr/>
    </dgm:pt>
    <dgm:pt modelId="{011EB087-BC17-415D-B466-E4C885A74AE9}" type="pres">
      <dgm:prSet presAssocID="{DFCAC902-A5CF-4F8F-A259-C5CAC2CCFBE9}" presName="arrow" presStyleLbl="node1" presStyleIdx="1" presStyleCnt="2" custScaleX="108621">
        <dgm:presLayoutVars>
          <dgm:bulletEnabled val="1"/>
        </dgm:presLayoutVars>
      </dgm:prSet>
      <dgm:spPr/>
    </dgm:pt>
  </dgm:ptLst>
  <dgm:cxnLst>
    <dgm:cxn modelId="{C0A6A322-EBD9-465D-97D3-41DF5825FB03}" type="presOf" srcId="{D85C1D22-2074-45F3-A800-F3C50D449381}" destId="{FD95CEC8-5BE1-4C36-A5AA-5811CFFA890D}" srcOrd="0" destOrd="0" presId="urn:microsoft.com/office/officeart/2005/8/layout/arrow1"/>
    <dgm:cxn modelId="{A88D8139-862E-425F-8060-F2BBC9DAA90F}" srcId="{D85C1D22-2074-45F3-A800-F3C50D449381}" destId="{72ECFE66-A894-4325-998E-D0FC9781E31F}" srcOrd="0" destOrd="0" parTransId="{FF67EB9B-A3AE-4B57-9C49-441F34AEBAA1}" sibTransId="{B54DC44F-6795-48EB-A8D3-C7DD566A8570}"/>
    <dgm:cxn modelId="{0C0E1A43-918B-4115-BC2A-D660E387C7D2}" type="presOf" srcId="{DFCAC902-A5CF-4F8F-A259-C5CAC2CCFBE9}" destId="{011EB087-BC17-415D-B466-E4C885A74AE9}" srcOrd="0" destOrd="0" presId="urn:microsoft.com/office/officeart/2005/8/layout/arrow1"/>
    <dgm:cxn modelId="{70659F8D-CD62-45F6-B994-B39F8B9DB17A}" srcId="{D85C1D22-2074-45F3-A800-F3C50D449381}" destId="{DFCAC902-A5CF-4F8F-A259-C5CAC2CCFBE9}" srcOrd="1" destOrd="0" parTransId="{89B0F913-252F-43E1-B38E-317CF60AD46E}" sibTransId="{45A8370A-EB28-4CC0-8FAC-9D29C564F1B6}"/>
    <dgm:cxn modelId="{68BCA7C0-300F-4F8C-A4FE-17CD65000C14}" type="presOf" srcId="{72ECFE66-A894-4325-998E-D0FC9781E31F}" destId="{D0EDAE14-768E-4626-ABF1-09E955B5CAE4}" srcOrd="0" destOrd="0" presId="urn:microsoft.com/office/officeart/2005/8/layout/arrow1"/>
    <dgm:cxn modelId="{07076B7A-5286-439E-8C06-FD1B2EA0B1D8}" type="presParOf" srcId="{FD95CEC8-5BE1-4C36-A5AA-5811CFFA890D}" destId="{D0EDAE14-768E-4626-ABF1-09E955B5CAE4}" srcOrd="0" destOrd="0" presId="urn:microsoft.com/office/officeart/2005/8/layout/arrow1"/>
    <dgm:cxn modelId="{A0C82B12-6158-4DF4-97AE-A7C69ACF47DE}" type="presParOf" srcId="{FD95CEC8-5BE1-4C36-A5AA-5811CFFA890D}" destId="{011EB087-BC17-415D-B466-E4C885A74AE9}"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DAE14-768E-4626-ABF1-09E955B5CAE4}">
      <dsp:nvSpPr>
        <dsp:cNvPr id="0" name=""/>
        <dsp:cNvSpPr/>
      </dsp:nvSpPr>
      <dsp:spPr>
        <a:xfrm rot="16200000">
          <a:off x="-183260" y="356726"/>
          <a:ext cx="4712494" cy="4353222"/>
        </a:xfrm>
        <a:prstGeom prst="upArrow">
          <a:avLst>
            <a:gd name="adj1" fmla="val 50000"/>
            <a:gd name="adj2" fmla="val 35000"/>
          </a:avLst>
        </a:prstGeom>
        <a:solidFill>
          <a:srgbClr val="F79646"/>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solidFill>
              <a:latin typeface="Calibri"/>
              <a:ea typeface="+mn-ea"/>
              <a:cs typeface="+mn-cs"/>
            </a:rPr>
            <a:t>Presumptive Format</a:t>
          </a:r>
          <a:r>
            <a:rPr lang="en-US" sz="2500" kern="1200" dirty="0">
              <a:solidFill>
                <a:sysClr val="windowText" lastClr="000000"/>
              </a:solidFill>
              <a:latin typeface="Calibri"/>
              <a:ea typeface="+mn-ea"/>
              <a:cs typeface="+mn-cs"/>
            </a:rPr>
            <a:t>: </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-a declarative statement</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 -presupposes parents will vaccinate</a:t>
          </a:r>
        </a:p>
        <a:p>
          <a:pPr marL="0" lvl="0" indent="0" algn="ctr" defTabSz="1244600">
            <a:lnSpc>
              <a:spcPct val="90000"/>
            </a:lnSpc>
            <a:spcBef>
              <a:spcPct val="0"/>
            </a:spcBef>
            <a:spcAft>
              <a:spcPct val="35000"/>
            </a:spcAft>
            <a:buNone/>
          </a:pPr>
          <a:r>
            <a:rPr lang="en-US" sz="2200" b="0" kern="1200" dirty="0">
              <a:solidFill>
                <a:sysClr val="windowText" lastClr="000000"/>
              </a:solidFill>
              <a:latin typeface="Calibri"/>
              <a:ea typeface="+mn-ea"/>
              <a:cs typeface="+mn-cs"/>
            </a:rPr>
            <a:t>-</a:t>
          </a:r>
          <a:r>
            <a:rPr lang="en-US" sz="2200" b="1" kern="1200" dirty="0">
              <a:solidFill>
                <a:sysClr val="windowText" lastClr="000000"/>
              </a:solidFill>
              <a:latin typeface="Calibri"/>
              <a:ea typeface="+mn-ea"/>
              <a:cs typeface="+mn-cs"/>
            </a:rPr>
            <a:t>“Sara is due for 3 shots today.”</a:t>
          </a:r>
        </a:p>
      </dsp:txBody>
      <dsp:txXfrm rot="5400000">
        <a:off x="758191" y="1355212"/>
        <a:ext cx="3591408" cy="2356247"/>
      </dsp:txXfrm>
    </dsp:sp>
    <dsp:sp modelId="{011EB087-BC17-415D-B466-E4C885A74AE9}">
      <dsp:nvSpPr>
        <dsp:cNvPr id="0" name=""/>
        <dsp:cNvSpPr/>
      </dsp:nvSpPr>
      <dsp:spPr>
        <a:xfrm rot="5400000">
          <a:off x="4598746" y="356726"/>
          <a:ext cx="4728513" cy="4353222"/>
        </a:xfrm>
        <a:prstGeom prst="upArrow">
          <a:avLst>
            <a:gd name="adj1" fmla="val 50000"/>
            <a:gd name="adj2" fmla="val 35000"/>
          </a:avLst>
        </a:prstGeom>
        <a:solidFill>
          <a:srgbClr val="8EC8DA"/>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solidFill>
              <a:latin typeface="Calibri"/>
              <a:ea typeface="+mn-ea"/>
              <a:cs typeface="+mn-cs"/>
            </a:rPr>
            <a:t>Participatory Format</a:t>
          </a:r>
          <a:r>
            <a:rPr lang="en-US" sz="2500" kern="1200" dirty="0">
              <a:solidFill>
                <a:sysClr val="windowText" lastClr="000000"/>
              </a:solidFill>
              <a:latin typeface="Calibri"/>
              <a:ea typeface="+mn-ea"/>
              <a:cs typeface="+mn-cs"/>
            </a:rPr>
            <a:t>:</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-an open-ended question</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-shifts decisional control to parents</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a:t>
          </a:r>
          <a:r>
            <a:rPr lang="en-US" sz="2200" b="1" kern="1200" dirty="0">
              <a:solidFill>
                <a:sysClr val="windowText" lastClr="000000"/>
              </a:solidFill>
              <a:latin typeface="Calibri"/>
              <a:ea typeface="+mn-ea"/>
              <a:cs typeface="+mn-cs"/>
            </a:rPr>
            <a:t>“How do you feel about Sara getting shots today?”</a:t>
          </a:r>
        </a:p>
      </dsp:txBody>
      <dsp:txXfrm rot="-5400000">
        <a:off x="4786392" y="1351208"/>
        <a:ext cx="3591408" cy="2364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DAE14-768E-4626-ABF1-09E955B5CAE4}">
      <dsp:nvSpPr>
        <dsp:cNvPr id="0" name=""/>
        <dsp:cNvSpPr/>
      </dsp:nvSpPr>
      <dsp:spPr>
        <a:xfrm rot="16200000">
          <a:off x="-183260" y="356726"/>
          <a:ext cx="4712494" cy="4353222"/>
        </a:xfrm>
        <a:prstGeom prst="upArrow">
          <a:avLst>
            <a:gd name="adj1" fmla="val 50000"/>
            <a:gd name="adj2" fmla="val 35000"/>
          </a:avLst>
        </a:prstGeom>
        <a:solidFill>
          <a:srgbClr val="F79646"/>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solidFill>
              <a:latin typeface="Calibri"/>
              <a:ea typeface="+mn-ea"/>
              <a:cs typeface="+mn-cs"/>
            </a:rPr>
            <a:t>Presumptive Format</a:t>
          </a:r>
          <a:r>
            <a:rPr lang="en-US" sz="2500" kern="1200" dirty="0">
              <a:solidFill>
                <a:sysClr val="windowText" lastClr="000000"/>
              </a:solidFill>
              <a:latin typeface="Calibri"/>
              <a:ea typeface="+mn-ea"/>
              <a:cs typeface="+mn-cs"/>
            </a:rPr>
            <a:t>: </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-a declarative statement</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 -presupposes parents will vaccinate</a:t>
          </a:r>
        </a:p>
        <a:p>
          <a:pPr marL="0" lvl="0" indent="0" algn="ctr" defTabSz="1244600">
            <a:lnSpc>
              <a:spcPct val="90000"/>
            </a:lnSpc>
            <a:spcBef>
              <a:spcPct val="0"/>
            </a:spcBef>
            <a:spcAft>
              <a:spcPct val="35000"/>
            </a:spcAft>
            <a:buNone/>
          </a:pPr>
          <a:r>
            <a:rPr lang="en-US" sz="2200" b="1" kern="1200" dirty="0">
              <a:solidFill>
                <a:sysClr val="windowText" lastClr="000000"/>
              </a:solidFill>
              <a:latin typeface="Calibri"/>
              <a:ea typeface="+mn-ea"/>
              <a:cs typeface="+mn-cs"/>
            </a:rPr>
            <a:t>-“Sara is due for 3 shots today.”</a:t>
          </a:r>
        </a:p>
      </dsp:txBody>
      <dsp:txXfrm rot="5400000">
        <a:off x="758191" y="1355212"/>
        <a:ext cx="3591408" cy="2356247"/>
      </dsp:txXfrm>
    </dsp:sp>
    <dsp:sp modelId="{011EB087-BC17-415D-B466-E4C885A74AE9}">
      <dsp:nvSpPr>
        <dsp:cNvPr id="0" name=""/>
        <dsp:cNvSpPr/>
      </dsp:nvSpPr>
      <dsp:spPr>
        <a:xfrm rot="5400000">
          <a:off x="4598746" y="356726"/>
          <a:ext cx="4728513" cy="4353222"/>
        </a:xfrm>
        <a:prstGeom prst="upArrow">
          <a:avLst>
            <a:gd name="adj1" fmla="val 50000"/>
            <a:gd name="adj2" fmla="val 35000"/>
          </a:avLst>
        </a:prstGeom>
        <a:solidFill>
          <a:srgbClr val="8EC8DA"/>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solidFill>
              <a:latin typeface="Calibri"/>
              <a:ea typeface="+mn-ea"/>
              <a:cs typeface="+mn-cs"/>
            </a:rPr>
            <a:t>Participatory Format</a:t>
          </a:r>
          <a:r>
            <a:rPr lang="en-US" sz="2500" kern="1200" dirty="0">
              <a:solidFill>
                <a:sysClr val="windowText" lastClr="000000"/>
              </a:solidFill>
              <a:latin typeface="Calibri"/>
              <a:ea typeface="+mn-ea"/>
              <a:cs typeface="+mn-cs"/>
            </a:rPr>
            <a:t>:</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-an open-ended question</a:t>
          </a:r>
        </a:p>
        <a:p>
          <a:pPr marL="0" lvl="0" indent="0" algn="ctr" defTabSz="1244600">
            <a:lnSpc>
              <a:spcPct val="90000"/>
            </a:lnSpc>
            <a:spcBef>
              <a:spcPct val="0"/>
            </a:spcBef>
            <a:spcAft>
              <a:spcPct val="35000"/>
            </a:spcAft>
            <a:buNone/>
          </a:pPr>
          <a:r>
            <a:rPr lang="en-US" sz="2200" kern="1200" dirty="0">
              <a:solidFill>
                <a:sysClr val="windowText" lastClr="000000"/>
              </a:solidFill>
              <a:latin typeface="Calibri"/>
              <a:ea typeface="+mn-ea"/>
              <a:cs typeface="+mn-cs"/>
            </a:rPr>
            <a:t>-shifts decisional control to parents</a:t>
          </a:r>
        </a:p>
        <a:p>
          <a:pPr marL="0" lvl="0" indent="0" algn="ctr" defTabSz="1244600">
            <a:lnSpc>
              <a:spcPct val="90000"/>
            </a:lnSpc>
            <a:spcBef>
              <a:spcPct val="0"/>
            </a:spcBef>
            <a:spcAft>
              <a:spcPct val="35000"/>
            </a:spcAft>
            <a:buNone/>
          </a:pPr>
          <a:r>
            <a:rPr lang="en-US" sz="2200" b="1" kern="1200" dirty="0">
              <a:solidFill>
                <a:sysClr val="windowText" lastClr="000000"/>
              </a:solidFill>
              <a:latin typeface="Calibri"/>
              <a:ea typeface="+mn-ea"/>
              <a:cs typeface="+mn-cs"/>
            </a:rPr>
            <a:t>-“How do you feel about Sara getting shots today?”</a:t>
          </a:r>
        </a:p>
      </dsp:txBody>
      <dsp:txXfrm rot="-5400000">
        <a:off x="4786392" y="1351208"/>
        <a:ext cx="3591408" cy="2364257"/>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53EBD-2868-854D-B7E4-FEB3D2B72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0E9156-2865-E34D-B5BE-6030F5B648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49C0C-E19E-2A41-9ADF-2987DE64CDD3}" type="datetimeFigureOut">
              <a:rPr lang="en-US" smtClean="0"/>
              <a:t>11/7/2023</a:t>
            </a:fld>
            <a:endParaRPr lang="en-US"/>
          </a:p>
        </p:txBody>
      </p:sp>
      <p:sp>
        <p:nvSpPr>
          <p:cNvPr id="4" name="Footer Placeholder 3">
            <a:extLst>
              <a:ext uri="{FF2B5EF4-FFF2-40B4-BE49-F238E27FC236}">
                <a16:creationId xmlns:a16="http://schemas.microsoft.com/office/drawing/2014/main" id="{A4F48FF2-80CA-5040-A76B-E7E8773EE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6E9548-A76A-A44A-B5A6-B38389EF4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6A50A9-82D1-EE42-A9BF-9F5047B5286C}" type="slidenum">
              <a:rPr lang="en-US" smtClean="0"/>
              <a:t>‹#›</a:t>
            </a:fld>
            <a:endParaRPr lang="en-US"/>
          </a:p>
        </p:txBody>
      </p:sp>
    </p:spTree>
    <p:extLst>
      <p:ext uri="{BB962C8B-B14F-4D97-AF65-F5344CB8AC3E}">
        <p14:creationId xmlns:p14="http://schemas.microsoft.com/office/powerpoint/2010/main" val="2911884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E1E33-D903-42F5-918E-4EEA31BDA9DA}" type="datetimeFigureOut">
              <a:rPr lang="en-US" smtClean="0"/>
              <a:t>11/7/2023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9F632-0407-4C0A-BE8F-CDAC807460C6}" type="slidenum">
              <a:rPr lang="en-US" smtClean="0"/>
              <a:t>‹#›</a:t>
            </a:fld>
            <a:endParaRPr lang="en-US" dirty="0"/>
          </a:p>
        </p:txBody>
      </p:sp>
    </p:spTree>
    <p:extLst>
      <p:ext uri="{BB962C8B-B14F-4D97-AF65-F5344CB8AC3E}">
        <p14:creationId xmlns:p14="http://schemas.microsoft.com/office/powerpoint/2010/main" val="12670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Tories_(British_political_party)" TargetMode="External"/><Relationship Id="rId13" Type="http://schemas.openxmlformats.org/officeDocument/2006/relationships/hyperlink" Target="https://en.wikipedia.org/wiki/Sobriquet" TargetMode="External"/><Relationship Id="rId3" Type="http://schemas.openxmlformats.org/officeDocument/2006/relationships/hyperlink" Target="https://en.wikipedia.org/wiki/Anglo-Irish" TargetMode="External"/><Relationship Id="rId7" Type="http://schemas.openxmlformats.org/officeDocument/2006/relationships/hyperlink" Target="https://en.wikipedia.org/wiki/Whig_(British_political_party)" TargetMode="External"/><Relationship Id="rId12" Type="http://schemas.openxmlformats.org/officeDocument/2006/relationships/hyperlink" Target="https://en.wikipedia.org/wiki/Jonathan_Swift#cite_note-2"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Pamphleteer" TargetMode="External"/><Relationship Id="rId11" Type="http://schemas.openxmlformats.org/officeDocument/2006/relationships/hyperlink" Target="https://en.wikipedia.org/wiki/St_Patrick%27s_Cathedral,_Dublin" TargetMode="External"/><Relationship Id="rId5" Type="http://schemas.openxmlformats.org/officeDocument/2006/relationships/hyperlink" Target="https://en.wikipedia.org/wiki/Satire" TargetMode="External"/><Relationship Id="rId10" Type="http://schemas.openxmlformats.org/officeDocument/2006/relationships/hyperlink" Target="https://en.wikipedia.org/wiki/Dean_(Christianity)" TargetMode="External"/><Relationship Id="rId4" Type="http://schemas.openxmlformats.org/officeDocument/2006/relationships/hyperlink" Target="https://en.wikipedia.org/wiki/Jonathan_Swift#cite_note-Britannica-1" TargetMode="External"/><Relationship Id="rId9" Type="http://schemas.openxmlformats.org/officeDocument/2006/relationships/hyperlink" Target="https://en.wikipedia.org/wiki/Anglican_cleri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p:txBody>
      </p:sp>
      <p:sp>
        <p:nvSpPr>
          <p:cNvPr id="4" name="Slide Number Placeholder 3"/>
          <p:cNvSpPr>
            <a:spLocks noGrp="1"/>
          </p:cNvSpPr>
          <p:nvPr>
            <p:ph type="sldNum" sz="quarter" idx="5"/>
          </p:nvPr>
        </p:nvSpPr>
        <p:spPr/>
        <p:txBody>
          <a:bodyPr/>
          <a:lstStyle/>
          <a:p>
            <a:fld id="{6A39F632-0407-4C0A-BE8F-CDAC807460C6}" type="slidenum">
              <a:rPr lang="en-US" smtClean="0"/>
              <a:t>29</a:t>
            </a:fld>
            <a:endParaRPr lang="en-US" dirty="0"/>
          </a:p>
        </p:txBody>
      </p:sp>
    </p:spTree>
    <p:extLst>
      <p:ext uri="{BB962C8B-B14F-4D97-AF65-F5344CB8AC3E}">
        <p14:creationId xmlns:p14="http://schemas.microsoft.com/office/powerpoint/2010/main" val="353799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202122"/>
                </a:solidFill>
                <a:effectLst/>
                <a:latin typeface="Arial" panose="020B0604020202020204" pitchFamily="34" charset="0"/>
              </a:rPr>
              <a:t>Jonathan Swift</a:t>
            </a:r>
            <a:r>
              <a:rPr lang="en-US" b="0" i="0" u="none" strike="noStrike" dirty="0">
                <a:solidFill>
                  <a:srgbClr val="202122"/>
                </a:solidFill>
                <a:effectLst/>
                <a:latin typeface="Arial" panose="020B0604020202020204" pitchFamily="34" charset="0"/>
              </a:rPr>
              <a:t> (30 November 1667 – 19 October 1745) was an </a:t>
            </a:r>
            <a:r>
              <a:rPr lang="en-US" b="0" i="0" u="none" strike="noStrike" dirty="0">
                <a:solidFill>
                  <a:srgbClr val="795CB2"/>
                </a:solidFill>
                <a:effectLst/>
                <a:latin typeface="Arial" panose="020B0604020202020204" pitchFamily="34" charset="0"/>
                <a:hlinkClick r:id="rId3" tooltip="Anglo-Irish"/>
              </a:rPr>
              <a:t>Anglo-Irish</a:t>
            </a:r>
            <a:r>
              <a:rPr lang="en-US" b="0" i="0" u="none" strike="noStrike" baseline="30000" dirty="0">
                <a:solidFill>
                  <a:srgbClr val="795CB2"/>
                </a:solidFill>
                <a:effectLst/>
                <a:latin typeface="Arial" panose="020B0604020202020204" pitchFamily="34" charset="0"/>
                <a:hlinkClick r:id="rId4"/>
              </a:rPr>
              <a:t>[1]</a:t>
            </a:r>
            <a:r>
              <a:rPr lang="en-US" b="0" i="0" u="none" strike="noStrike" dirty="0">
                <a:solidFill>
                  <a:srgbClr val="202122"/>
                </a:solidFill>
                <a:effectLst/>
                <a:latin typeface="Arial" panose="020B0604020202020204" pitchFamily="34" charset="0"/>
              </a:rPr>
              <a:t> </a:t>
            </a:r>
            <a:r>
              <a:rPr lang="en-US" b="0" i="0" u="none" strike="noStrike" dirty="0">
                <a:solidFill>
                  <a:srgbClr val="795CB2"/>
                </a:solidFill>
                <a:effectLst/>
                <a:latin typeface="Arial" panose="020B0604020202020204" pitchFamily="34" charset="0"/>
                <a:hlinkClick r:id="rId5" tooltip="Satire"/>
              </a:rPr>
              <a:t>satirist</a:t>
            </a:r>
            <a:r>
              <a:rPr lang="en-US" b="0" i="0" u="none" strike="noStrike" dirty="0">
                <a:solidFill>
                  <a:srgbClr val="202122"/>
                </a:solidFill>
                <a:effectLst/>
                <a:latin typeface="Arial" panose="020B0604020202020204" pitchFamily="34" charset="0"/>
              </a:rPr>
              <a:t>, author, essayist, political </a:t>
            </a:r>
            <a:r>
              <a:rPr lang="en-US" b="0" i="0" u="none" strike="noStrike" dirty="0">
                <a:solidFill>
                  <a:srgbClr val="795CB2"/>
                </a:solidFill>
                <a:effectLst/>
                <a:latin typeface="Arial" panose="020B0604020202020204" pitchFamily="34" charset="0"/>
                <a:hlinkClick r:id="rId6" tooltip="Pamphleteer"/>
              </a:rPr>
              <a:t>pamphleteer</a:t>
            </a:r>
            <a:r>
              <a:rPr lang="en-US" b="0" i="0" u="none" strike="noStrike" dirty="0">
                <a:solidFill>
                  <a:srgbClr val="202122"/>
                </a:solidFill>
                <a:effectLst/>
                <a:latin typeface="Arial" panose="020B0604020202020204" pitchFamily="34" charset="0"/>
              </a:rPr>
              <a:t> (first for the </a:t>
            </a:r>
            <a:r>
              <a:rPr lang="en-US" b="0" i="0" u="none" strike="noStrike" dirty="0">
                <a:solidFill>
                  <a:srgbClr val="795CB2"/>
                </a:solidFill>
                <a:effectLst/>
                <a:latin typeface="Arial" panose="020B0604020202020204" pitchFamily="34" charset="0"/>
                <a:hlinkClick r:id="rId7" tooltip="Whig (British political party)"/>
              </a:rPr>
              <a:t>Whigs</a:t>
            </a:r>
            <a:r>
              <a:rPr lang="en-US" b="0" i="0" u="none" strike="noStrike" dirty="0">
                <a:solidFill>
                  <a:srgbClr val="202122"/>
                </a:solidFill>
                <a:effectLst/>
                <a:latin typeface="Arial" panose="020B0604020202020204" pitchFamily="34" charset="0"/>
              </a:rPr>
              <a:t>, then for the </a:t>
            </a:r>
            <a:r>
              <a:rPr lang="en-US" b="0" i="0" u="none" strike="noStrike" dirty="0">
                <a:solidFill>
                  <a:srgbClr val="795CB2"/>
                </a:solidFill>
                <a:effectLst/>
                <a:latin typeface="Arial" panose="020B0604020202020204" pitchFamily="34" charset="0"/>
                <a:hlinkClick r:id="rId8" tooltip="Tories (British political party)"/>
              </a:rPr>
              <a:t>Tories</a:t>
            </a:r>
            <a:r>
              <a:rPr lang="en-US" b="0" i="0" u="none" strike="noStrike" dirty="0">
                <a:solidFill>
                  <a:srgbClr val="202122"/>
                </a:solidFill>
                <a:effectLst/>
                <a:latin typeface="Arial" panose="020B0604020202020204" pitchFamily="34" charset="0"/>
              </a:rPr>
              <a:t>), poet, and </a:t>
            </a:r>
            <a:r>
              <a:rPr lang="en-US" b="0" i="0" u="none" strike="noStrike" dirty="0">
                <a:solidFill>
                  <a:srgbClr val="795CB2"/>
                </a:solidFill>
                <a:effectLst/>
                <a:latin typeface="Arial" panose="020B0604020202020204" pitchFamily="34" charset="0"/>
                <a:hlinkClick r:id="rId9" tooltip="Anglican cleric"/>
              </a:rPr>
              <a:t>Anglican cleric</a:t>
            </a:r>
            <a:r>
              <a:rPr lang="en-US" b="0" i="0" u="none" strike="noStrike" dirty="0">
                <a:solidFill>
                  <a:srgbClr val="202122"/>
                </a:solidFill>
                <a:effectLst/>
                <a:latin typeface="Arial" panose="020B0604020202020204" pitchFamily="34" charset="0"/>
              </a:rPr>
              <a:t> who became </a:t>
            </a:r>
            <a:r>
              <a:rPr lang="en-US" b="0" i="0" u="none" strike="noStrike" dirty="0">
                <a:solidFill>
                  <a:srgbClr val="795CB2"/>
                </a:solidFill>
                <a:effectLst/>
                <a:latin typeface="Arial" panose="020B0604020202020204" pitchFamily="34" charset="0"/>
                <a:hlinkClick r:id="rId10" tooltip="Dean (Christianity)"/>
              </a:rPr>
              <a:t>Dean</a:t>
            </a:r>
            <a:r>
              <a:rPr lang="en-US" b="0" i="0" u="none" strike="noStrike" dirty="0">
                <a:solidFill>
                  <a:srgbClr val="202122"/>
                </a:solidFill>
                <a:effectLst/>
                <a:latin typeface="Arial" panose="020B0604020202020204" pitchFamily="34" charset="0"/>
              </a:rPr>
              <a:t> of </a:t>
            </a:r>
            <a:r>
              <a:rPr lang="en-US" b="0" i="0" u="none" strike="noStrike" dirty="0">
                <a:solidFill>
                  <a:srgbClr val="795CB2"/>
                </a:solidFill>
                <a:effectLst/>
                <a:latin typeface="Arial" panose="020B0604020202020204" pitchFamily="34" charset="0"/>
                <a:hlinkClick r:id="rId11" tooltip="St Patrick's Cathedral, Dublin"/>
              </a:rPr>
              <a:t>St Patrick's Cathedral, Dublin</a:t>
            </a:r>
            <a:r>
              <a:rPr lang="en-US" b="0" i="0" u="none" strike="noStrike" dirty="0">
                <a:solidFill>
                  <a:srgbClr val="202122"/>
                </a:solidFill>
                <a:effectLst/>
                <a:latin typeface="Arial" panose="020B0604020202020204" pitchFamily="34" charset="0"/>
              </a:rPr>
              <a:t>,</a:t>
            </a:r>
            <a:r>
              <a:rPr lang="en-US" b="0" i="0" u="none" strike="noStrike" baseline="30000" dirty="0">
                <a:solidFill>
                  <a:srgbClr val="795CB2"/>
                </a:solidFill>
                <a:effectLst/>
                <a:latin typeface="Arial" panose="020B0604020202020204" pitchFamily="34" charset="0"/>
                <a:hlinkClick r:id="rId12"/>
              </a:rPr>
              <a:t>[2]</a:t>
            </a:r>
            <a:r>
              <a:rPr lang="en-US" b="0" i="0" u="none" strike="noStrike" dirty="0">
                <a:solidFill>
                  <a:srgbClr val="202122"/>
                </a:solidFill>
                <a:effectLst/>
                <a:latin typeface="Arial" panose="020B0604020202020204" pitchFamily="34" charset="0"/>
              </a:rPr>
              <a:t> hence his common </a:t>
            </a:r>
            <a:r>
              <a:rPr lang="en-US" b="0" i="0" u="none" strike="noStrike" dirty="0">
                <a:solidFill>
                  <a:srgbClr val="795CB2"/>
                </a:solidFill>
                <a:effectLst/>
                <a:latin typeface="Arial" panose="020B0604020202020204" pitchFamily="34" charset="0"/>
                <a:hlinkClick r:id="rId13" tooltip="Sobriquet"/>
              </a:rPr>
              <a:t>sobriquet</a:t>
            </a:r>
            <a:r>
              <a:rPr lang="en-US" b="0" i="0" u="none" strike="noStrike" dirty="0">
                <a:solidFill>
                  <a:srgbClr val="202122"/>
                </a:solidFill>
                <a:effectLst/>
                <a:latin typeface="Arial" panose="020B0604020202020204" pitchFamily="34" charset="0"/>
              </a:rPr>
              <a:t>, "Dean Swift".</a:t>
            </a:r>
            <a:endParaRPr lang="en-US" dirty="0"/>
          </a:p>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33</a:t>
            </a:fld>
            <a:endParaRPr lang="en-US" dirty="0"/>
          </a:p>
        </p:txBody>
      </p:sp>
    </p:spTree>
    <p:extLst>
      <p:ext uri="{BB962C8B-B14F-4D97-AF65-F5344CB8AC3E}">
        <p14:creationId xmlns:p14="http://schemas.microsoft.com/office/powerpoint/2010/main" val="230115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 RCT 16 practices in Colorado with a communication training which including motivational interviewing light</a:t>
            </a:r>
          </a:p>
        </p:txBody>
      </p:sp>
      <p:sp>
        <p:nvSpPr>
          <p:cNvPr id="4" name="Slide Number Placeholder 3"/>
          <p:cNvSpPr>
            <a:spLocks noGrp="1"/>
          </p:cNvSpPr>
          <p:nvPr>
            <p:ph type="sldNum" sz="quarter" idx="5"/>
          </p:nvPr>
        </p:nvSpPr>
        <p:spPr/>
        <p:txBody>
          <a:bodyPr/>
          <a:lstStyle/>
          <a:p>
            <a:fld id="{6A39F632-0407-4C0A-BE8F-CDAC807460C6}" type="slidenum">
              <a:rPr lang="en-US" smtClean="0"/>
              <a:t>43</a:t>
            </a:fld>
            <a:endParaRPr lang="en-US" dirty="0"/>
          </a:p>
        </p:txBody>
      </p:sp>
    </p:spTree>
    <p:extLst>
      <p:ext uri="{BB962C8B-B14F-4D97-AF65-F5344CB8AC3E}">
        <p14:creationId xmlns:p14="http://schemas.microsoft.com/office/powerpoint/2010/main" val="109532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46</a:t>
            </a:fld>
            <a:endParaRPr lang="en-US" dirty="0"/>
          </a:p>
        </p:txBody>
      </p:sp>
    </p:spTree>
    <p:extLst>
      <p:ext uri="{BB962C8B-B14F-4D97-AF65-F5344CB8AC3E}">
        <p14:creationId xmlns:p14="http://schemas.microsoft.com/office/powerpoint/2010/main" val="189080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47</a:t>
            </a:fld>
            <a:endParaRPr lang="en-US" dirty="0"/>
          </a:p>
        </p:txBody>
      </p:sp>
    </p:spTree>
    <p:extLst>
      <p:ext uri="{BB962C8B-B14F-4D97-AF65-F5344CB8AC3E}">
        <p14:creationId xmlns:p14="http://schemas.microsoft.com/office/powerpoint/2010/main" val="76983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”Save as” this template before you begin and rename it to the title of your presentation. That way you will retain a copy of this blank template for future use. </a:t>
            </a:r>
          </a:p>
        </p:txBody>
      </p:sp>
      <p:sp>
        <p:nvSpPr>
          <p:cNvPr id="4" name="Slide Number Placeholder 3"/>
          <p:cNvSpPr>
            <a:spLocks noGrp="1"/>
          </p:cNvSpPr>
          <p:nvPr>
            <p:ph type="sldNum" sz="quarter" idx="5"/>
          </p:nvPr>
        </p:nvSpPr>
        <p:spPr/>
        <p:txBody>
          <a:bodyPr/>
          <a:lstStyle/>
          <a:p>
            <a:fld id="{6A39F632-0407-4C0A-BE8F-CDAC807460C6}" type="slidenum">
              <a:rPr lang="en-US" smtClean="0"/>
              <a:t>66</a:t>
            </a:fld>
            <a:endParaRPr lang="en-US" dirty="0"/>
          </a:p>
        </p:txBody>
      </p:sp>
    </p:spTree>
    <p:extLst>
      <p:ext uri="{BB962C8B-B14F-4D97-AF65-F5344CB8AC3E}">
        <p14:creationId xmlns:p14="http://schemas.microsoft.com/office/powerpoint/2010/main" val="710908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71AB-168B-CE7D-2F0B-366BD9E7109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F61CA-2827-1E1F-7E4A-6EF542CB542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7008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Break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B5AF314-6C09-934D-BDD2-4D265D3A7B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7785" y="0"/>
            <a:ext cx="12054215" cy="6858000"/>
          </a:xfrm>
          <a:prstGeom prst="rect">
            <a:avLst/>
          </a:prstGeom>
        </p:spPr>
      </p:pic>
      <p:sp>
        <p:nvSpPr>
          <p:cNvPr id="9" name="Rectangle 8">
            <a:extLst>
              <a:ext uri="{FF2B5EF4-FFF2-40B4-BE49-F238E27FC236}">
                <a16:creationId xmlns:a16="http://schemas.microsoft.com/office/drawing/2014/main" id="{E7062460-7156-124C-8F95-CF83C8A652D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12994B7-EBE5-5547-9B7C-94C22155B6EF}"/>
              </a:ext>
            </a:extLst>
          </p:cNvPr>
          <p:cNvSpPr>
            <a:spLocks noGrp="1"/>
          </p:cNvSpPr>
          <p:nvPr>
            <p:ph type="body" sz="quarter" idx="10" hasCustomPrompt="1"/>
          </p:nvPr>
        </p:nvSpPr>
        <p:spPr>
          <a:xfrm>
            <a:off x="6106068" y="2876656"/>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29035728-76F2-4E43-9ED5-6E2EB28D63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025" y="5882054"/>
            <a:ext cx="2887861" cy="800100"/>
          </a:xfrm>
          <a:prstGeom prst="rect">
            <a:avLst/>
          </a:prstGeom>
        </p:spPr>
      </p:pic>
    </p:spTree>
    <p:extLst>
      <p:ext uri="{BB962C8B-B14F-4D97-AF65-F5344CB8AC3E}">
        <p14:creationId xmlns:p14="http://schemas.microsoft.com/office/powerpoint/2010/main" val="395625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3" name="Picture 2">
            <a:extLst>
              <a:ext uri="{FF2B5EF4-FFF2-40B4-BE49-F238E27FC236}">
                <a16:creationId xmlns:a16="http://schemas.microsoft.com/office/drawing/2014/main" id="{CA494D0B-CB11-43BF-B588-ACD06B3BF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95155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C8F10AAE-8629-45FA-838A-E2E819969E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397909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Break Slide4">
    <p:spTree>
      <p:nvGrpSpPr>
        <p:cNvPr id="1" name=""/>
        <p:cNvGrpSpPr/>
        <p:nvPr/>
      </p:nvGrpSpPr>
      <p:grpSpPr>
        <a:xfrm>
          <a:off x="0" y="0"/>
          <a:ext cx="0" cy="0"/>
          <a:chOff x="0" y="0"/>
          <a:chExt cx="0" cy="0"/>
        </a:xfrm>
      </p:grpSpPr>
      <p:pic>
        <p:nvPicPr>
          <p:cNvPr id="8" name="Picture 7" descr="A sign in front of a building&#10;&#10;Description automatically generated">
            <a:extLst>
              <a:ext uri="{FF2B5EF4-FFF2-40B4-BE49-F238E27FC236}">
                <a16:creationId xmlns:a16="http://schemas.microsoft.com/office/drawing/2014/main" id="{488A7EE0-3EE9-1B41-B9FF-7373BABDD7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202" y="0"/>
            <a:ext cx="12046040" cy="6858000"/>
          </a:xfrm>
          <a:prstGeom prst="rect">
            <a:avLst/>
          </a:prstGeom>
        </p:spPr>
      </p:pic>
      <p:sp>
        <p:nvSpPr>
          <p:cNvPr id="14" name="Text Placeholder 12">
            <a:extLst>
              <a:ext uri="{FF2B5EF4-FFF2-40B4-BE49-F238E27FC236}">
                <a16:creationId xmlns:a16="http://schemas.microsoft.com/office/drawing/2014/main" id="{8427CB90-B1AF-F346-BC89-EC44BBEC3DE1}"/>
              </a:ext>
            </a:extLst>
          </p:cNvPr>
          <p:cNvSpPr>
            <a:spLocks noGrp="1"/>
          </p:cNvSpPr>
          <p:nvPr>
            <p:ph type="body" sz="quarter" idx="10" hasCustomPrompt="1"/>
          </p:nvPr>
        </p:nvSpPr>
        <p:spPr>
          <a:xfrm>
            <a:off x="900613" y="53287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0A770FA5-3ABC-41BC-9CC7-9F0F1FD52D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205734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pic>
        <p:nvPicPr>
          <p:cNvPr id="3" name="Picture 2" descr="A close up of a cluttered desk&#10;&#10;Description automatically generated">
            <a:extLst>
              <a:ext uri="{FF2B5EF4-FFF2-40B4-BE49-F238E27FC236}">
                <a16:creationId xmlns:a16="http://schemas.microsoft.com/office/drawing/2014/main" id="{1CF682F6-C293-6A4D-9B1E-DF7CC929D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115" y="-1"/>
            <a:ext cx="12056885" cy="6858001"/>
          </a:xfrm>
          <a:prstGeom prst="rect">
            <a:avLst/>
          </a:prstGeom>
        </p:spPr>
      </p:pic>
      <p:sp>
        <p:nvSpPr>
          <p:cNvPr id="7" name="Text Placeholder 12">
            <a:extLst>
              <a:ext uri="{FF2B5EF4-FFF2-40B4-BE49-F238E27FC236}">
                <a16:creationId xmlns:a16="http://schemas.microsoft.com/office/drawing/2014/main" id="{5510073B-537B-0D49-B4E1-5AC772D5D151}"/>
              </a:ext>
            </a:extLst>
          </p:cNvPr>
          <p:cNvSpPr>
            <a:spLocks noGrp="1"/>
          </p:cNvSpPr>
          <p:nvPr>
            <p:ph type="body" sz="quarter" idx="10" hasCustomPrompt="1"/>
          </p:nvPr>
        </p:nvSpPr>
        <p:spPr>
          <a:xfrm>
            <a:off x="6096000" y="2810667"/>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B7046FFC-CD1F-4480-A06F-4357F968E7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11317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913583F5-3153-4000-8E06-69011FA519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3600629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50F5A422-3068-47F5-96B1-7D4B808A53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904256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5CC1-7BD4-4FB8-2FE9-02F9C413F45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6C148-F189-B0D5-F0D7-CF63829A4B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0784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FD30-5653-4CA6-BABC-35DA4C2E7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56E19-42AA-4D6D-82BA-9764AACB0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E260B-88AA-4F75-A690-97E9FC026A17}"/>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4203BC44-CFDC-4A52-93D9-AACF243F3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6B7AE-A17D-4B11-B107-E60914DBDFDF}"/>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938903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96E7-C17E-4CA8-B358-67885C204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1A3DE-E7D2-46BE-8128-9B21E33A40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157AC-13C3-425A-BDB0-9B5EE9C9DDFB}"/>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A72BC858-DB6F-4B9F-BA18-EB4E74C9F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9229-769F-4E2D-BC2A-D2E27E11A0BC}"/>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21472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694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291A-F7C6-4229-9624-17E9D2EF9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51D28C-C7AA-4275-9EF2-9BC2387BE4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769B7F-041E-4F2F-8F28-8DEE1F079BD9}"/>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5A09787B-CFD1-4A53-8902-213552380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C31C0-1CB0-46FE-B90C-63032F530ADC}"/>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3717986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4FC4-47D2-4C0D-A5FB-56232B143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3DC2E-1290-4F8B-8517-EE8533EAB9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9520B-7326-4D5B-A512-54C46327DC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9579C-AD16-422C-A1EF-CA85282F8695}"/>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Footer Placeholder 5">
            <a:extLst>
              <a:ext uri="{FF2B5EF4-FFF2-40B4-BE49-F238E27FC236}">
                <a16:creationId xmlns:a16="http://schemas.microsoft.com/office/drawing/2014/main" id="{CCDA8581-AC19-4CAC-8397-D0F32C6E3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A5739-FBEA-41A9-B1C4-3308F843CF77}"/>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599091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9E97-D63E-4896-A0E3-9759524D6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7E85A-FC65-4D3D-8955-769D296C9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3A1328-4015-4F6F-9B23-9FF4081896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E5ECA-68CC-4075-859A-BC98FFF7C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D6A528-7EF9-48E5-B117-B69AF27586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A9954A-9D43-4C2F-948F-707D6D44E270}"/>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8" name="Footer Placeholder 7">
            <a:extLst>
              <a:ext uri="{FF2B5EF4-FFF2-40B4-BE49-F238E27FC236}">
                <a16:creationId xmlns:a16="http://schemas.microsoft.com/office/drawing/2014/main" id="{136E4381-6476-4F54-BE6D-52F9B2FA91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0EBF52-F142-4FF6-A863-2CB7DC504CE0}"/>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4125302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B8D9-3297-441A-8D2C-D39FFE5508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9DD91-5D0C-4E82-B7A1-A57486FCD372}"/>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4" name="Footer Placeholder 3">
            <a:extLst>
              <a:ext uri="{FF2B5EF4-FFF2-40B4-BE49-F238E27FC236}">
                <a16:creationId xmlns:a16="http://schemas.microsoft.com/office/drawing/2014/main" id="{B31AEE4B-083F-42AB-9A36-88652E8D3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220FC-1B59-444E-B362-65DFD6D5757A}"/>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875444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16BAC-77DB-4770-ABE6-3688779A2182}"/>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3" name="Footer Placeholder 2">
            <a:extLst>
              <a:ext uri="{FF2B5EF4-FFF2-40B4-BE49-F238E27FC236}">
                <a16:creationId xmlns:a16="http://schemas.microsoft.com/office/drawing/2014/main" id="{801F1FC9-EF9F-4817-A1F6-EB4355231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87A2CA-D4ED-40AF-8A32-EB87EEC61956}"/>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97252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88C2-879B-4DCA-AF49-089785AC6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F8DD1-6BD1-4545-9904-5884E822D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8948F-F404-4CB7-9A8C-17BFDE60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9D674E-BD47-4AB4-A271-6F1B01A66EA8}"/>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Footer Placeholder 5">
            <a:extLst>
              <a:ext uri="{FF2B5EF4-FFF2-40B4-BE49-F238E27FC236}">
                <a16:creationId xmlns:a16="http://schemas.microsoft.com/office/drawing/2014/main" id="{5DFF4DA6-C985-4079-871E-AB40E5983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C5FF1-03C9-4E09-8785-C8B121C9CB41}"/>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154157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9949-2BBD-4927-A001-59CB59991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7EB11F-636E-47C8-8919-557F9C286C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A57EE6-C1AD-4973-8129-F12AA0259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988DE8-69BD-4044-BB8A-1BB06F2B2CF0}"/>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Footer Placeholder 5">
            <a:extLst>
              <a:ext uri="{FF2B5EF4-FFF2-40B4-BE49-F238E27FC236}">
                <a16:creationId xmlns:a16="http://schemas.microsoft.com/office/drawing/2014/main" id="{3058A048-BE99-447F-9789-5C3CBCBB92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691E2-7202-4D6F-A508-98AA60950A11}"/>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372444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17AE-ED7B-46B5-B77D-8FA5A5742E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59CAA-0EBC-4C3E-9C92-ECCFC42463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AF662-590C-4D1C-A2F5-FF2C9FBC984F}"/>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698B3FF4-CD45-4208-A487-ACF2C8718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A8CF5-4196-4004-AB11-1EB9F287A069}"/>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81282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06B9C-4136-49ED-B47E-D6F4F2790A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00E57-9F0B-4E4D-BE26-5045510244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588FE-289D-4656-9E91-DA8B6A9ACF5C}"/>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37F9DF15-4A8D-4431-BA9A-FB26A75F3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3C27F-6121-4B35-AC4A-E2E889DB4812}"/>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780866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FD30-5653-4CA6-BABC-35DA4C2E7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56E19-42AA-4D6D-82BA-9764AACB0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E260B-88AA-4F75-A690-97E9FC026A17}"/>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4203BC44-CFDC-4A52-93D9-AACF243F3193}"/>
              </a:ext>
            </a:extLst>
          </p:cNvPr>
          <p:cNvSpPr>
            <a:spLocks noGrp="1"/>
          </p:cNvSpPr>
          <p:nvPr>
            <p:ph type="ftr" sz="quarter" idx="11"/>
          </p:nvPr>
        </p:nvSpPr>
        <p:spPr>
          <a:xfrm>
            <a:off x="4038600" y="637540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F6B7AE-A17D-4B11-B107-E60914DBDFDF}"/>
              </a:ext>
            </a:extLst>
          </p:cNvPr>
          <p:cNvSpPr>
            <a:spLocks noGrp="1"/>
          </p:cNvSpPr>
          <p:nvPr>
            <p:ph type="sldNum" sz="quarter" idx="12"/>
          </p:nvPr>
        </p:nvSpPr>
        <p:spPr/>
        <p:txBody>
          <a:bodyPr/>
          <a:lstStyle/>
          <a:p>
            <a:fld id="{5FEF99AA-7778-4D29-B7EF-DE0247F4C5B5}" type="slidenum">
              <a:rPr lang="en-US" smtClean="0"/>
              <a:t>‹#›</a:t>
            </a:fld>
            <a:endParaRPr lang="en-US"/>
          </a:p>
        </p:txBody>
      </p:sp>
      <p:pic>
        <p:nvPicPr>
          <p:cNvPr id="7" name="Graphic 6">
            <a:extLst>
              <a:ext uri="{FF2B5EF4-FFF2-40B4-BE49-F238E27FC236}">
                <a16:creationId xmlns:a16="http://schemas.microsoft.com/office/drawing/2014/main" id="{7F1A0004-C15C-6958-7BF5-8FFF2E2E860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2"/>
          <a:stretch/>
        </p:blipFill>
        <p:spPr>
          <a:xfrm>
            <a:off x="0" y="0"/>
            <a:ext cx="12192000" cy="1441323"/>
          </a:xfrm>
          <a:prstGeom prst="rect">
            <a:avLst/>
          </a:prstGeom>
        </p:spPr>
      </p:pic>
      <p:pic>
        <p:nvPicPr>
          <p:cNvPr id="8" name="Graphic 7">
            <a:extLst>
              <a:ext uri="{FF2B5EF4-FFF2-40B4-BE49-F238E27FC236}">
                <a16:creationId xmlns:a16="http://schemas.microsoft.com/office/drawing/2014/main" id="{DF944D8E-00DE-636A-1410-AC6CF13943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3758" y="69399"/>
            <a:ext cx="3015051" cy="811949"/>
          </a:xfrm>
          <a:prstGeom prst="rect">
            <a:avLst/>
          </a:prstGeom>
        </p:spPr>
      </p:pic>
      <p:sp>
        <p:nvSpPr>
          <p:cNvPr id="9" name="Rectangle 8">
            <a:extLst>
              <a:ext uri="{FF2B5EF4-FFF2-40B4-BE49-F238E27FC236}">
                <a16:creationId xmlns:a16="http://schemas.microsoft.com/office/drawing/2014/main" id="{E43909B4-3CA8-9727-9AF9-AA0D6952C559}"/>
              </a:ext>
            </a:extLst>
          </p:cNvPr>
          <p:cNvSpPr/>
          <p:nvPr userDrawn="1"/>
        </p:nvSpPr>
        <p:spPr>
          <a:xfrm>
            <a:off x="0" y="6193766"/>
            <a:ext cx="12192000" cy="664234"/>
          </a:xfrm>
          <a:prstGeom prst="rect">
            <a:avLst/>
          </a:prstGeom>
          <a:solidFill>
            <a:srgbClr val="18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8B27E2-7FDE-16F0-8D90-9CD7590F9D3E}"/>
              </a:ext>
            </a:extLst>
          </p:cNvPr>
          <p:cNvSpPr/>
          <p:nvPr userDrawn="1"/>
        </p:nvSpPr>
        <p:spPr>
          <a:xfrm>
            <a:off x="0" y="6116128"/>
            <a:ext cx="12192000" cy="862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6F5094-1D78-9121-B253-880AE2DBFF80}"/>
              </a:ext>
            </a:extLst>
          </p:cNvPr>
          <p:cNvSpPr txBox="1"/>
          <p:nvPr userDrawn="1"/>
        </p:nvSpPr>
        <p:spPr>
          <a:xfrm>
            <a:off x="0" y="6280030"/>
            <a:ext cx="12192000" cy="369332"/>
          </a:xfrm>
          <a:prstGeom prst="rect">
            <a:avLst/>
          </a:prstGeom>
          <a:noFill/>
        </p:spPr>
        <p:txBody>
          <a:bodyPr wrap="square" rtlCol="0">
            <a:spAutoFit/>
          </a:bodyPr>
          <a:lstStyle/>
          <a:p>
            <a:pPr algn="ctr"/>
            <a:r>
              <a:rPr lang="en-US" dirty="0">
                <a:solidFill>
                  <a:schemeClr val="bg1"/>
                </a:solidFill>
              </a:rPr>
              <a:t>medschool.cuanschutz.edu/ACCORDS</a:t>
            </a:r>
          </a:p>
        </p:txBody>
      </p:sp>
      <p:pic>
        <p:nvPicPr>
          <p:cNvPr id="12" name="Picture 11">
            <a:extLst>
              <a:ext uri="{FF2B5EF4-FFF2-40B4-BE49-F238E27FC236}">
                <a16:creationId xmlns:a16="http://schemas.microsoft.com/office/drawing/2014/main" id="{1B9FFF8B-1955-05A5-380F-CCF67622B57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24746" y="6159260"/>
            <a:ext cx="628290" cy="628290"/>
          </a:xfrm>
          <a:prstGeom prst="rect">
            <a:avLst/>
          </a:prstGeom>
        </p:spPr>
      </p:pic>
      <p:pic>
        <p:nvPicPr>
          <p:cNvPr id="13" name="Picture 12">
            <a:extLst>
              <a:ext uri="{FF2B5EF4-FFF2-40B4-BE49-F238E27FC236}">
                <a16:creationId xmlns:a16="http://schemas.microsoft.com/office/drawing/2014/main" id="{4E5D92E5-6A39-B1CE-3880-2BB2D67DFE4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1427" r="26271"/>
          <a:stretch/>
        </p:blipFill>
        <p:spPr>
          <a:xfrm>
            <a:off x="7911406" y="-50169"/>
            <a:ext cx="4046836" cy="1491492"/>
          </a:xfrm>
          <a:prstGeom prst="rect">
            <a:avLst/>
          </a:prstGeom>
        </p:spPr>
      </p:pic>
    </p:spTree>
    <p:extLst>
      <p:ext uri="{BB962C8B-B14F-4D97-AF65-F5344CB8AC3E}">
        <p14:creationId xmlns:p14="http://schemas.microsoft.com/office/powerpoint/2010/main" val="159721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762785" y="620440"/>
            <a:ext cx="4992556" cy="1325563"/>
          </a:xfrm>
          <a:prstGeom prst="rect">
            <a:avLst/>
          </a:prstGeom>
        </p:spPr>
        <p:txBody>
          <a:bodyPr/>
          <a:lstStyle/>
          <a:p>
            <a:r>
              <a:rPr lang="en-US" dirty="0"/>
              <a:t>HEADING TEXT</a:t>
            </a:r>
            <a:br>
              <a:rPr lang="en-US" dirty="0"/>
            </a:br>
            <a:r>
              <a:rPr lang="en-US" dirty="0"/>
              <a:t>GOES HERE</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762785" y="224484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762802" y="3610038"/>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762785" y="3256878"/>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750613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96E7-C17E-4CA8-B358-67885C204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1A3DE-E7D2-46BE-8128-9B21E33A40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2157AC-13C3-425A-BDB0-9B5EE9C9DDFB}"/>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Slide Number Placeholder 5">
            <a:extLst>
              <a:ext uri="{FF2B5EF4-FFF2-40B4-BE49-F238E27FC236}">
                <a16:creationId xmlns:a16="http://schemas.microsoft.com/office/drawing/2014/main" id="{D3299229-769F-4E2D-BC2A-D2E27E11A0BC}"/>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672704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291A-F7C6-4229-9624-17E9D2EF9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51D28C-C7AA-4275-9EF2-9BC2387BE4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69B7F-041E-4F2F-8F28-8DEE1F079BD9}"/>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Slide Number Placeholder 5">
            <a:extLst>
              <a:ext uri="{FF2B5EF4-FFF2-40B4-BE49-F238E27FC236}">
                <a16:creationId xmlns:a16="http://schemas.microsoft.com/office/drawing/2014/main" id="{825C31C0-1CB0-46FE-B90C-63032F530ADC}"/>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1759485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4FC4-47D2-4C0D-A5FB-56232B143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3DC2E-1290-4F8B-8517-EE8533EAB9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9520B-7326-4D5B-A512-54C46327DC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9579C-AD16-422C-A1EF-CA85282F8695}"/>
              </a:ext>
            </a:extLst>
          </p:cNvPr>
          <p:cNvSpPr>
            <a:spLocks noGrp="1"/>
          </p:cNvSpPr>
          <p:nvPr>
            <p:ph type="dt" sz="half" idx="10"/>
          </p:nvPr>
        </p:nvSpPr>
        <p:spPr/>
        <p:txBody>
          <a:bodyPr/>
          <a:lstStyle>
            <a:lvl1pPr>
              <a:defRPr>
                <a:solidFill>
                  <a:schemeClr val="bg1"/>
                </a:solidFill>
              </a:defRPr>
            </a:lvl1pPr>
          </a:lstStyle>
          <a:p>
            <a:fld id="{022FE587-0826-4F4D-B5E1-16D82EBB6FAB}" type="datetimeFigureOut">
              <a:rPr lang="en-US" smtClean="0"/>
              <a:pPr/>
              <a:t>11/7/2023</a:t>
            </a:fld>
            <a:endParaRPr lang="en-US"/>
          </a:p>
        </p:txBody>
      </p:sp>
      <p:sp>
        <p:nvSpPr>
          <p:cNvPr id="7" name="Slide Number Placeholder 6">
            <a:extLst>
              <a:ext uri="{FF2B5EF4-FFF2-40B4-BE49-F238E27FC236}">
                <a16:creationId xmlns:a16="http://schemas.microsoft.com/office/drawing/2014/main" id="{49BA5739-FBEA-41A9-B1C4-3308F843CF77}"/>
              </a:ext>
            </a:extLst>
          </p:cNvPr>
          <p:cNvSpPr>
            <a:spLocks noGrp="1"/>
          </p:cNvSpPr>
          <p:nvPr>
            <p:ph type="sldNum" sz="quarter" idx="12"/>
          </p:nvPr>
        </p:nvSpPr>
        <p:spPr/>
        <p:txBody>
          <a:bodyPr/>
          <a:lstStyle>
            <a:lvl1pPr>
              <a:defRPr>
                <a:solidFill>
                  <a:schemeClr val="bg1"/>
                </a:solidFill>
              </a:defRPr>
            </a:lvl1pPr>
          </a:lstStyle>
          <a:p>
            <a:fld id="{5FEF99AA-7778-4D29-B7EF-DE0247F4C5B5}" type="slidenum">
              <a:rPr lang="en-US" smtClean="0"/>
              <a:pPr/>
              <a:t>‹#›</a:t>
            </a:fld>
            <a:endParaRPr lang="en-US"/>
          </a:p>
        </p:txBody>
      </p:sp>
    </p:spTree>
    <p:extLst>
      <p:ext uri="{BB962C8B-B14F-4D97-AF65-F5344CB8AC3E}">
        <p14:creationId xmlns:p14="http://schemas.microsoft.com/office/powerpoint/2010/main" val="3686361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9E97-D63E-4896-A0E3-9759524D6C6A}"/>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7E85A-FC65-4D3D-8955-769D296C9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A1328-4015-4F6F-9B23-9FF408189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E5ECA-68CC-4075-859A-BC98FFF7C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6A528-7EF9-48E5-B117-B69AF27586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A9954A-9D43-4C2F-948F-707D6D44E270}"/>
              </a:ext>
            </a:extLst>
          </p:cNvPr>
          <p:cNvSpPr>
            <a:spLocks noGrp="1"/>
          </p:cNvSpPr>
          <p:nvPr>
            <p:ph type="dt" sz="half" idx="10"/>
          </p:nvPr>
        </p:nvSpPr>
        <p:spPr/>
        <p:txBody>
          <a:bodyPr/>
          <a:lstStyle>
            <a:lvl1pPr>
              <a:defRPr>
                <a:solidFill>
                  <a:schemeClr val="bg1"/>
                </a:solidFill>
              </a:defRPr>
            </a:lvl1pPr>
          </a:lstStyle>
          <a:p>
            <a:fld id="{022FE587-0826-4F4D-B5E1-16D82EBB6FAB}" type="datetimeFigureOut">
              <a:rPr lang="en-US" smtClean="0"/>
              <a:pPr/>
              <a:t>11/7/2023</a:t>
            </a:fld>
            <a:endParaRPr lang="en-US"/>
          </a:p>
        </p:txBody>
      </p:sp>
      <p:sp>
        <p:nvSpPr>
          <p:cNvPr id="8" name="Footer Placeholder 7">
            <a:extLst>
              <a:ext uri="{FF2B5EF4-FFF2-40B4-BE49-F238E27FC236}">
                <a16:creationId xmlns:a16="http://schemas.microsoft.com/office/drawing/2014/main" id="{136E4381-6476-4F54-BE6D-52F9B2FA9166}"/>
              </a:ext>
            </a:extLst>
          </p:cNvPr>
          <p:cNvSpPr>
            <a:spLocks noGrp="1"/>
          </p:cNvSpPr>
          <p:nvPr>
            <p:ph type="ftr" sz="quarter" idx="11"/>
          </p:nvPr>
        </p:nvSpPr>
        <p:spPr>
          <a:xfrm>
            <a:off x="4038600" y="637540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B0EBF52-F142-4FF6-A863-2CB7DC504CE0}"/>
              </a:ext>
            </a:extLst>
          </p:cNvPr>
          <p:cNvSpPr>
            <a:spLocks noGrp="1"/>
          </p:cNvSpPr>
          <p:nvPr>
            <p:ph type="sldNum" sz="quarter" idx="12"/>
          </p:nvPr>
        </p:nvSpPr>
        <p:spPr/>
        <p:txBody>
          <a:bodyPr/>
          <a:lstStyle>
            <a:lvl1pPr>
              <a:defRPr>
                <a:solidFill>
                  <a:schemeClr val="bg1"/>
                </a:solidFill>
              </a:defRPr>
            </a:lvl1pPr>
          </a:lstStyle>
          <a:p>
            <a:fld id="{5FEF99AA-7778-4D29-B7EF-DE0247F4C5B5}" type="slidenum">
              <a:rPr lang="en-US" smtClean="0"/>
              <a:pPr/>
              <a:t>‹#›</a:t>
            </a:fld>
            <a:endParaRPr lang="en-US"/>
          </a:p>
        </p:txBody>
      </p:sp>
    </p:spTree>
    <p:extLst>
      <p:ext uri="{BB962C8B-B14F-4D97-AF65-F5344CB8AC3E}">
        <p14:creationId xmlns:p14="http://schemas.microsoft.com/office/powerpoint/2010/main" val="2106964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B8D9-3297-441A-8D2C-D39FFE5508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9DD91-5D0C-4E82-B7A1-A57486FCD372}"/>
              </a:ext>
            </a:extLst>
          </p:cNvPr>
          <p:cNvSpPr>
            <a:spLocks noGrp="1"/>
          </p:cNvSpPr>
          <p:nvPr>
            <p:ph type="dt" sz="half" idx="10"/>
          </p:nvPr>
        </p:nvSpPr>
        <p:spPr/>
        <p:txBody>
          <a:bodyPr/>
          <a:lstStyle>
            <a:lvl1pPr>
              <a:defRPr>
                <a:solidFill>
                  <a:schemeClr val="bg1"/>
                </a:solidFill>
              </a:defRPr>
            </a:lvl1pPr>
          </a:lstStyle>
          <a:p>
            <a:fld id="{022FE587-0826-4F4D-B5E1-16D82EBB6FAB}" type="datetimeFigureOut">
              <a:rPr lang="en-US" smtClean="0"/>
              <a:pPr/>
              <a:t>11/7/2023</a:t>
            </a:fld>
            <a:endParaRPr lang="en-US"/>
          </a:p>
        </p:txBody>
      </p:sp>
      <p:sp>
        <p:nvSpPr>
          <p:cNvPr id="5" name="Slide Number Placeholder 4">
            <a:extLst>
              <a:ext uri="{FF2B5EF4-FFF2-40B4-BE49-F238E27FC236}">
                <a16:creationId xmlns:a16="http://schemas.microsoft.com/office/drawing/2014/main" id="{142220FC-1B59-444E-B362-65DFD6D5757A}"/>
              </a:ext>
            </a:extLst>
          </p:cNvPr>
          <p:cNvSpPr>
            <a:spLocks noGrp="1"/>
          </p:cNvSpPr>
          <p:nvPr>
            <p:ph type="sldNum" sz="quarter" idx="12"/>
          </p:nvPr>
        </p:nvSpPr>
        <p:spPr/>
        <p:txBody>
          <a:bodyPr/>
          <a:lstStyle>
            <a:lvl1pPr>
              <a:defRPr>
                <a:solidFill>
                  <a:schemeClr val="bg1"/>
                </a:solidFill>
              </a:defRPr>
            </a:lvl1pPr>
          </a:lstStyle>
          <a:p>
            <a:fld id="{5FEF99AA-7778-4D29-B7EF-DE0247F4C5B5}" type="slidenum">
              <a:rPr lang="en-US" smtClean="0"/>
              <a:pPr/>
              <a:t>‹#›</a:t>
            </a:fld>
            <a:endParaRPr lang="en-US"/>
          </a:p>
        </p:txBody>
      </p:sp>
    </p:spTree>
    <p:extLst>
      <p:ext uri="{BB962C8B-B14F-4D97-AF65-F5344CB8AC3E}">
        <p14:creationId xmlns:p14="http://schemas.microsoft.com/office/powerpoint/2010/main" val="2514215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16BAC-77DB-4770-ABE6-3688779A2182}"/>
              </a:ext>
            </a:extLst>
          </p:cNvPr>
          <p:cNvSpPr>
            <a:spLocks noGrp="1"/>
          </p:cNvSpPr>
          <p:nvPr>
            <p:ph type="dt" sz="half" idx="10"/>
          </p:nvPr>
        </p:nvSpPr>
        <p:spPr/>
        <p:txBody>
          <a:bodyPr/>
          <a:lstStyle>
            <a:lvl1pPr>
              <a:defRPr>
                <a:solidFill>
                  <a:schemeClr val="bg1"/>
                </a:solidFill>
              </a:defRPr>
            </a:lvl1pPr>
          </a:lstStyle>
          <a:p>
            <a:fld id="{022FE587-0826-4F4D-B5E1-16D82EBB6FAB}" type="datetimeFigureOut">
              <a:rPr lang="en-US" smtClean="0"/>
              <a:pPr/>
              <a:t>11/7/2023</a:t>
            </a:fld>
            <a:endParaRPr lang="en-US"/>
          </a:p>
        </p:txBody>
      </p:sp>
      <p:sp>
        <p:nvSpPr>
          <p:cNvPr id="4" name="Slide Number Placeholder 3">
            <a:extLst>
              <a:ext uri="{FF2B5EF4-FFF2-40B4-BE49-F238E27FC236}">
                <a16:creationId xmlns:a16="http://schemas.microsoft.com/office/drawing/2014/main" id="{D287A2CA-D4ED-40AF-8A32-EB87EEC61956}"/>
              </a:ext>
            </a:extLst>
          </p:cNvPr>
          <p:cNvSpPr>
            <a:spLocks noGrp="1"/>
          </p:cNvSpPr>
          <p:nvPr>
            <p:ph type="sldNum" sz="quarter" idx="12"/>
          </p:nvPr>
        </p:nvSpPr>
        <p:spPr/>
        <p:txBody>
          <a:bodyPr/>
          <a:lstStyle>
            <a:lvl1pPr>
              <a:defRPr>
                <a:solidFill>
                  <a:schemeClr val="bg1"/>
                </a:solidFill>
              </a:defRPr>
            </a:lvl1pPr>
          </a:lstStyle>
          <a:p>
            <a:fld id="{5FEF99AA-7778-4D29-B7EF-DE0247F4C5B5}" type="slidenum">
              <a:rPr lang="en-US" smtClean="0"/>
              <a:pPr/>
              <a:t>‹#›</a:t>
            </a:fld>
            <a:endParaRPr lang="en-US"/>
          </a:p>
        </p:txBody>
      </p:sp>
    </p:spTree>
    <p:extLst>
      <p:ext uri="{BB962C8B-B14F-4D97-AF65-F5344CB8AC3E}">
        <p14:creationId xmlns:p14="http://schemas.microsoft.com/office/powerpoint/2010/main" val="2428771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88C2-879B-4DCA-AF49-089785AC6192}"/>
              </a:ext>
            </a:extLst>
          </p:cNvPr>
          <p:cNvSpPr>
            <a:spLocks noGrp="1"/>
          </p:cNvSpPr>
          <p:nvPr>
            <p:ph type="title"/>
          </p:nvPr>
        </p:nvSpPr>
        <p:spPr>
          <a:xfrm>
            <a:off x="839788" y="857250"/>
            <a:ext cx="3932237"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F8DD1-6BD1-4545-9904-5884E822D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8948F-F404-4CB7-9A8C-17BFDE60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D674E-BD47-4AB4-A271-6F1B01A66EA8}"/>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7" name="Slide Number Placeholder 6">
            <a:extLst>
              <a:ext uri="{FF2B5EF4-FFF2-40B4-BE49-F238E27FC236}">
                <a16:creationId xmlns:a16="http://schemas.microsoft.com/office/drawing/2014/main" id="{4ADC5FF1-03C9-4E09-8785-C8B121C9CB41}"/>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1035148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9949-2BBD-4927-A001-59CB59991E3B}"/>
              </a:ext>
            </a:extLst>
          </p:cNvPr>
          <p:cNvSpPr>
            <a:spLocks noGrp="1"/>
          </p:cNvSpPr>
          <p:nvPr>
            <p:ph type="title"/>
          </p:nvPr>
        </p:nvSpPr>
        <p:spPr>
          <a:xfrm>
            <a:off x="839788" y="876300"/>
            <a:ext cx="3932237" cy="11811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7EB11F-636E-47C8-8919-557F9C286C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BA57EE6-C1AD-4973-8129-F12AA0259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88DE8-69BD-4044-BB8A-1BB06F2B2CF0}"/>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7" name="Slide Number Placeholder 6">
            <a:extLst>
              <a:ext uri="{FF2B5EF4-FFF2-40B4-BE49-F238E27FC236}">
                <a16:creationId xmlns:a16="http://schemas.microsoft.com/office/drawing/2014/main" id="{F6F691E2-7202-4D6F-A508-98AA60950A11}"/>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607513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17AE-ED7B-46B5-B77D-8FA5A5742E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59CAA-0EBC-4C3E-9C92-ECCFC42463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AF662-590C-4D1C-A2F5-FF2C9FBC984F}"/>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Slide Number Placeholder 5">
            <a:extLst>
              <a:ext uri="{FF2B5EF4-FFF2-40B4-BE49-F238E27FC236}">
                <a16:creationId xmlns:a16="http://schemas.microsoft.com/office/drawing/2014/main" id="{5EFA8CF5-4196-4004-AB11-1EB9F287A069}"/>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3838484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06B9C-4136-49ED-B47E-D6F4F2790A91}"/>
              </a:ext>
            </a:extLst>
          </p:cNvPr>
          <p:cNvSpPr>
            <a:spLocks noGrp="1"/>
          </p:cNvSpPr>
          <p:nvPr>
            <p:ph type="title" orient="vert"/>
          </p:nvPr>
        </p:nvSpPr>
        <p:spPr>
          <a:xfrm>
            <a:off x="8724900" y="866773"/>
            <a:ext cx="3352800" cy="53101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00E57-9F0B-4E4D-BE26-50455102445F}"/>
              </a:ext>
            </a:extLst>
          </p:cNvPr>
          <p:cNvSpPr>
            <a:spLocks noGrp="1"/>
          </p:cNvSpPr>
          <p:nvPr>
            <p:ph type="body" orient="vert" idx="1"/>
          </p:nvPr>
        </p:nvSpPr>
        <p:spPr>
          <a:xfrm>
            <a:off x="190500" y="866775"/>
            <a:ext cx="8382000" cy="5310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588FE-289D-4656-9E91-DA8B6A9ACF5C}"/>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6" name="Slide Number Placeholder 5">
            <a:extLst>
              <a:ext uri="{FF2B5EF4-FFF2-40B4-BE49-F238E27FC236}">
                <a16:creationId xmlns:a16="http://schemas.microsoft.com/office/drawing/2014/main" id="{2763C27F-6121-4B35-AC4A-E2E889DB4812}"/>
              </a:ext>
            </a:extLst>
          </p:cNvPr>
          <p:cNvSpPr>
            <a:spLocks noGrp="1"/>
          </p:cNvSpPr>
          <p:nvPr>
            <p:ph type="sldNum" sz="quarter" idx="12"/>
          </p:nvPr>
        </p:nvSpPr>
        <p:spPr/>
        <p:txBody>
          <a:bodyPr/>
          <a:lstStyle/>
          <a:p>
            <a:fld id="{5FEF99AA-7778-4D29-B7EF-DE0247F4C5B5}" type="slidenum">
              <a:rPr lang="en-US" smtClean="0"/>
              <a:t>‹#›</a:t>
            </a:fld>
            <a:endParaRPr lang="en-US"/>
          </a:p>
        </p:txBody>
      </p:sp>
    </p:spTree>
    <p:extLst>
      <p:ext uri="{BB962C8B-B14F-4D97-AF65-F5344CB8AC3E}">
        <p14:creationId xmlns:p14="http://schemas.microsoft.com/office/powerpoint/2010/main" val="2385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dirty="0"/>
              <a:t>HEADING TEXT GOES HERE</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922114"/>
            <a:ext cx="5324475" cy="3916866"/>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807106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DF0DAC-BC84-60B7-D142-F4643C462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a:extLst>
              <a:ext uri="{FF2B5EF4-FFF2-40B4-BE49-F238E27FC236}">
                <a16:creationId xmlns:a16="http://schemas.microsoft.com/office/drawing/2014/main" id="{AB6EFD30-5653-4CA6-BABC-35DA4C2E747F}"/>
              </a:ext>
            </a:extLst>
          </p:cNvPr>
          <p:cNvSpPr>
            <a:spLocks noGrp="1"/>
          </p:cNvSpPr>
          <p:nvPr>
            <p:ph type="ctrTitle" hasCustomPrompt="1"/>
          </p:nvPr>
        </p:nvSpPr>
        <p:spPr>
          <a:xfrm>
            <a:off x="400050" y="2084388"/>
            <a:ext cx="6067425" cy="1068387"/>
          </a:xfrm>
        </p:spPr>
        <p:txBody>
          <a:bodyPr anchor="b"/>
          <a:lstStyle>
            <a:lvl1pPr algn="ctr">
              <a:defRPr sz="8000" b="1">
                <a:solidFill>
                  <a:schemeClr val="bg1"/>
                </a:solidFill>
                <a:latin typeface="+mn-lt"/>
              </a:defRPr>
            </a:lvl1pPr>
          </a:lstStyle>
          <a:p>
            <a:r>
              <a:rPr lang="en-US" dirty="0"/>
              <a:t>THANK YOU</a:t>
            </a:r>
          </a:p>
        </p:txBody>
      </p:sp>
      <p:sp>
        <p:nvSpPr>
          <p:cNvPr id="4" name="Date Placeholder 3">
            <a:extLst>
              <a:ext uri="{FF2B5EF4-FFF2-40B4-BE49-F238E27FC236}">
                <a16:creationId xmlns:a16="http://schemas.microsoft.com/office/drawing/2014/main" id="{6BAE260B-88AA-4F75-A690-97E9FC026A17}"/>
              </a:ext>
            </a:extLst>
          </p:cNvPr>
          <p:cNvSpPr>
            <a:spLocks noGrp="1"/>
          </p:cNvSpPr>
          <p:nvPr>
            <p:ph type="dt" sz="half" idx="10"/>
          </p:nvPr>
        </p:nvSpPr>
        <p:spPr/>
        <p:txBody>
          <a:body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4203BC44-CFDC-4A52-93D9-AACF243F3193}"/>
              </a:ext>
            </a:extLst>
          </p:cNvPr>
          <p:cNvSpPr>
            <a:spLocks noGrp="1"/>
          </p:cNvSpPr>
          <p:nvPr>
            <p:ph type="ftr" sz="quarter" idx="11"/>
          </p:nvPr>
        </p:nvSpPr>
        <p:spPr>
          <a:xfrm>
            <a:off x="4038600" y="637540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F6B7AE-A17D-4B11-B107-E60914DBDFDF}"/>
              </a:ext>
            </a:extLst>
          </p:cNvPr>
          <p:cNvSpPr>
            <a:spLocks noGrp="1"/>
          </p:cNvSpPr>
          <p:nvPr>
            <p:ph type="sldNum" sz="quarter" idx="12"/>
          </p:nvPr>
        </p:nvSpPr>
        <p:spPr/>
        <p:txBody>
          <a:bodyPr/>
          <a:lstStyle/>
          <a:p>
            <a:fld id="{5FEF99AA-7778-4D29-B7EF-DE0247F4C5B5}" type="slidenum">
              <a:rPr lang="en-US" smtClean="0"/>
              <a:t>‹#›</a:t>
            </a:fld>
            <a:endParaRPr lang="en-US"/>
          </a:p>
        </p:txBody>
      </p:sp>
      <p:pic>
        <p:nvPicPr>
          <p:cNvPr id="7" name="Graphic 6">
            <a:extLst>
              <a:ext uri="{FF2B5EF4-FFF2-40B4-BE49-F238E27FC236}">
                <a16:creationId xmlns:a16="http://schemas.microsoft.com/office/drawing/2014/main" id="{7F1A0004-C15C-6958-7BF5-8FFF2E2E860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842"/>
          <a:stretch/>
        </p:blipFill>
        <p:spPr>
          <a:xfrm>
            <a:off x="0" y="0"/>
            <a:ext cx="12192000" cy="1724025"/>
          </a:xfrm>
          <a:prstGeom prst="rect">
            <a:avLst/>
          </a:prstGeom>
        </p:spPr>
      </p:pic>
      <p:pic>
        <p:nvPicPr>
          <p:cNvPr id="8" name="Graphic 7">
            <a:extLst>
              <a:ext uri="{FF2B5EF4-FFF2-40B4-BE49-F238E27FC236}">
                <a16:creationId xmlns:a16="http://schemas.microsoft.com/office/drawing/2014/main" id="{DF944D8E-00DE-636A-1410-AC6CF139438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3758" y="69399"/>
            <a:ext cx="5047746" cy="1359351"/>
          </a:xfrm>
          <a:prstGeom prst="rect">
            <a:avLst/>
          </a:prstGeom>
        </p:spPr>
      </p:pic>
      <p:pic>
        <p:nvPicPr>
          <p:cNvPr id="15" name="Picture 14">
            <a:extLst>
              <a:ext uri="{FF2B5EF4-FFF2-40B4-BE49-F238E27FC236}">
                <a16:creationId xmlns:a16="http://schemas.microsoft.com/office/drawing/2014/main" id="{43407E65-B56A-2ABB-0927-1E175AA4F6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82175" y="104775"/>
            <a:ext cx="1038625" cy="1038625"/>
          </a:xfrm>
          <a:prstGeom prst="rect">
            <a:avLst/>
          </a:prstGeom>
        </p:spPr>
      </p:pic>
    </p:spTree>
    <p:extLst>
      <p:ext uri="{BB962C8B-B14F-4D97-AF65-F5344CB8AC3E}">
        <p14:creationId xmlns:p14="http://schemas.microsoft.com/office/powerpoint/2010/main" val="1899178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3" name="Picture 2">
            <a:extLst>
              <a:ext uri="{FF2B5EF4-FFF2-40B4-BE49-F238E27FC236}">
                <a16:creationId xmlns:a16="http://schemas.microsoft.com/office/drawing/2014/main" id="{CA494D0B-CB11-43BF-B588-ACD06B3BF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3411114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50F5A422-3068-47F5-96B1-7D4B808A53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3014426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913583F5-3153-4000-8E06-69011FA519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223122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646B38-2DA4-0D4B-ADBF-652AA90F5193}"/>
              </a:ext>
            </a:extLst>
          </p:cNvPr>
          <p:cNvGrpSpPr/>
          <p:nvPr userDrawn="1"/>
        </p:nvGrpSpPr>
        <p:grpSpPr>
          <a:xfrm>
            <a:off x="600622" y="494100"/>
            <a:ext cx="946988" cy="946988"/>
            <a:chOff x="3693446" y="2806995"/>
            <a:chExt cx="946988" cy="946988"/>
          </a:xfrm>
        </p:grpSpPr>
        <p:sp>
          <p:nvSpPr>
            <p:cNvPr id="8" name="Oval 7">
              <a:extLst>
                <a:ext uri="{FF2B5EF4-FFF2-40B4-BE49-F238E27FC236}">
                  <a16:creationId xmlns:a16="http://schemas.microsoft.com/office/drawing/2014/main" id="{79BCEFF0-634C-2141-9CAA-A4B41968BB86}"/>
                </a:ext>
              </a:extLst>
            </p:cNvPr>
            <p:cNvSpPr/>
            <p:nvPr/>
          </p:nvSpPr>
          <p:spPr>
            <a:xfrm>
              <a:off x="3693446" y="2806995"/>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FB0DEC4-6C7E-2D41-86D8-E0D0C3DBA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665" y="2909785"/>
              <a:ext cx="720601" cy="720601"/>
            </a:xfrm>
            <a:prstGeom prst="rect">
              <a:avLst/>
            </a:prstGeom>
          </p:spPr>
        </p:pic>
      </p:grpSp>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CLINICAL CARE HEADLINE</a:t>
            </a:r>
          </a:p>
        </p:txBody>
      </p:sp>
      <p:sp>
        <p:nvSpPr>
          <p:cNvPr id="12" name="Text Placeholder 17">
            <a:extLst>
              <a:ext uri="{FF2B5EF4-FFF2-40B4-BE49-F238E27FC236}">
                <a16:creationId xmlns:a16="http://schemas.microsoft.com/office/drawing/2014/main" id="{632BF96A-B5EB-CE4D-B28C-D3E503A4302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3" name="Text Placeholder 19">
            <a:extLst>
              <a:ext uri="{FF2B5EF4-FFF2-40B4-BE49-F238E27FC236}">
                <a16:creationId xmlns:a16="http://schemas.microsoft.com/office/drawing/2014/main" id="{B78C0FC2-AC0D-294F-9B31-E0C4B664BC3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4" name="Text Placeholder 21">
            <a:extLst>
              <a:ext uri="{FF2B5EF4-FFF2-40B4-BE49-F238E27FC236}">
                <a16:creationId xmlns:a16="http://schemas.microsoft.com/office/drawing/2014/main" id="{97048F38-8868-E245-9A6A-ACE7B8690CFC}"/>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57225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ovation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797ACA-64C8-7D40-89A6-029F81442CA3}"/>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F4B835-26A5-6446-8C81-08408FEF2E79}"/>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C1B9D8A2-E10E-C240-BB52-98F817076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83" y="658960"/>
              <a:ext cx="617266" cy="617266"/>
            </a:xfrm>
            <a:prstGeom prst="rect">
              <a:avLst/>
            </a:prstGeom>
          </p:spPr>
        </p:pic>
      </p:grpSp>
      <p:sp>
        <p:nvSpPr>
          <p:cNvPr id="6" name="Title 1">
            <a:extLst>
              <a:ext uri="{FF2B5EF4-FFF2-40B4-BE49-F238E27FC236}">
                <a16:creationId xmlns:a16="http://schemas.microsoft.com/office/drawing/2014/main" id="{725F7162-D169-464C-AC28-508EBE3089B6}"/>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INNOVATION HEADLINE</a:t>
            </a:r>
          </a:p>
        </p:txBody>
      </p:sp>
      <p:sp>
        <p:nvSpPr>
          <p:cNvPr id="7" name="Text Placeholder 17">
            <a:extLst>
              <a:ext uri="{FF2B5EF4-FFF2-40B4-BE49-F238E27FC236}">
                <a16:creationId xmlns:a16="http://schemas.microsoft.com/office/drawing/2014/main" id="{0A904540-C743-F240-9D83-88C35256DDFD}"/>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C27EDD35-7F0C-4E41-A6AF-912CBA83E02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62B64F62-B39C-884B-AA09-8D7E8B40FDA4}"/>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56B375AC-58B2-7345-BDF1-578A007A55CA}"/>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64678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5AD0B6-2B6C-FA4D-ABA4-26B7B50E3F8B}"/>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3A379D-1320-A64A-8C76-30C9FE7FC1BD}"/>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A7CB0C8-EBE5-7748-8915-FC6D08E1C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72" y="615449"/>
              <a:ext cx="704288" cy="704288"/>
            </a:xfrm>
            <a:prstGeom prst="rect">
              <a:avLst/>
            </a:prstGeom>
          </p:spPr>
        </p:pic>
      </p:grpSp>
      <p:sp>
        <p:nvSpPr>
          <p:cNvPr id="6" name="Title 1">
            <a:extLst>
              <a:ext uri="{FF2B5EF4-FFF2-40B4-BE49-F238E27FC236}">
                <a16:creationId xmlns:a16="http://schemas.microsoft.com/office/drawing/2014/main" id="{751C049B-037A-E74B-943B-377837A7AA4B}"/>
              </a:ext>
            </a:extLst>
          </p:cNvPr>
          <p:cNvSpPr>
            <a:spLocks noGrp="1"/>
          </p:cNvSpPr>
          <p:nvPr>
            <p:ph type="title" hasCustomPrompt="1"/>
          </p:nvPr>
        </p:nvSpPr>
        <p:spPr>
          <a:xfrm>
            <a:off x="1663829" y="811650"/>
            <a:ext cx="4581107" cy="311888"/>
          </a:xfrm>
          <a:prstGeom prst="rect">
            <a:avLst/>
          </a:prstGeom>
        </p:spPr>
        <p:txBody>
          <a:bodyPr/>
          <a:lstStyle>
            <a:lvl1pPr>
              <a:defRPr sz="2000"/>
            </a:lvl1pPr>
          </a:lstStyle>
          <a:p>
            <a:r>
              <a:rPr lang="en-US" dirty="0"/>
              <a:t>RESEARCH HEADLINE</a:t>
            </a:r>
          </a:p>
        </p:txBody>
      </p:sp>
      <p:sp>
        <p:nvSpPr>
          <p:cNvPr id="7" name="Text Placeholder 17">
            <a:extLst>
              <a:ext uri="{FF2B5EF4-FFF2-40B4-BE49-F238E27FC236}">
                <a16:creationId xmlns:a16="http://schemas.microsoft.com/office/drawing/2014/main" id="{97AAA9A8-1C75-6440-999B-00827C6CC01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94B577A8-CF1D-3142-A816-011F969413F2}"/>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8FF370A9-2602-D74B-AE49-0AC661AFF67E}"/>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453BF050-CD13-C94C-B9CE-B2E72A1FA25D}"/>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89786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duca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5F57E-86A8-8144-8038-AEFA51EB9EED}"/>
              </a:ext>
            </a:extLst>
          </p:cNvPr>
          <p:cNvSpPr/>
          <p:nvPr userDrawn="1"/>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53CE1-7B8D-F74E-9A10-561D816A71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579" y="598495"/>
            <a:ext cx="765089" cy="765089"/>
          </a:xfrm>
          <a:prstGeom prst="rect">
            <a:avLst/>
          </a:prstGeom>
        </p:spPr>
      </p:pic>
      <p:sp>
        <p:nvSpPr>
          <p:cNvPr id="5" name="Title 1">
            <a:extLst>
              <a:ext uri="{FF2B5EF4-FFF2-40B4-BE49-F238E27FC236}">
                <a16:creationId xmlns:a16="http://schemas.microsoft.com/office/drawing/2014/main" id="{FFCD0229-8FEF-1A41-9E88-9ED0CD2C6673}"/>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EDUCATION HEADLINE</a:t>
            </a:r>
          </a:p>
        </p:txBody>
      </p:sp>
      <p:sp>
        <p:nvSpPr>
          <p:cNvPr id="6" name="Text Placeholder 17">
            <a:extLst>
              <a:ext uri="{FF2B5EF4-FFF2-40B4-BE49-F238E27FC236}">
                <a16:creationId xmlns:a16="http://schemas.microsoft.com/office/drawing/2014/main" id="{34875887-C26C-EF4B-9E8B-B815DE9A0D56}"/>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7" name="Text Placeholder 19">
            <a:extLst>
              <a:ext uri="{FF2B5EF4-FFF2-40B4-BE49-F238E27FC236}">
                <a16:creationId xmlns:a16="http://schemas.microsoft.com/office/drawing/2014/main" id="{2DD5ABC8-4DA4-B141-AA0E-20711C2626D1}"/>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8" name="Text Placeholder 21">
            <a:extLst>
              <a:ext uri="{FF2B5EF4-FFF2-40B4-BE49-F238E27FC236}">
                <a16:creationId xmlns:a16="http://schemas.microsoft.com/office/drawing/2014/main" id="{3CF7DBDE-C516-2645-9102-1B4C37B249CD}"/>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0" name="Picture Placeholder 15">
            <a:extLst>
              <a:ext uri="{FF2B5EF4-FFF2-40B4-BE49-F238E27FC236}">
                <a16:creationId xmlns:a16="http://schemas.microsoft.com/office/drawing/2014/main" id="{987A6143-9BFB-0640-8A56-E6D2AFCAE105}"/>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44891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dirty="0"/>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668502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6.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21.png"/><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2.png"/><Relationship Id="rId3" Type="http://schemas.openxmlformats.org/officeDocument/2006/relationships/slideLayout" Target="../slideLayouts/slideLayout31.xml"/><Relationship Id="rId21" Type="http://schemas.openxmlformats.org/officeDocument/2006/relationships/image" Target="../media/image5.sv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2.png"/><Relationship Id="rId2" Type="http://schemas.openxmlformats.org/officeDocument/2006/relationships/slideLayout" Target="../slideLayouts/slideLayout30.xml"/><Relationship Id="rId16" Type="http://schemas.openxmlformats.org/officeDocument/2006/relationships/theme" Target="../theme/theme5.xml"/><Relationship Id="rId20"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sv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4000">
              <a:schemeClr val="bg1">
                <a:lumMod val="97000"/>
              </a:schemeClr>
            </a:gs>
            <a:gs pos="100000">
              <a:schemeClr val="bg1">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C6E7D-0691-E845-A7E5-00631560AC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94001"/>
            <a:ext cx="12191999" cy="7052001"/>
          </a:xfrm>
          <a:prstGeom prst="rect">
            <a:avLst/>
          </a:prstGeom>
        </p:spPr>
      </p:pic>
      <p:sp>
        <p:nvSpPr>
          <p:cNvPr id="9" name="Rectangle 8">
            <a:extLst>
              <a:ext uri="{FF2B5EF4-FFF2-40B4-BE49-F238E27FC236}">
                <a16:creationId xmlns:a16="http://schemas.microsoft.com/office/drawing/2014/main" id="{6190085F-B6F6-BB4C-AFE0-865C96C35AB6}"/>
              </a:ext>
            </a:extLst>
          </p:cNvPr>
          <p:cNvSpPr/>
          <p:nvPr userDrawn="1"/>
        </p:nvSpPr>
        <p:spPr>
          <a:xfrm>
            <a:off x="-1" y="1799371"/>
            <a:ext cx="8525434" cy="894007"/>
          </a:xfrm>
          <a:prstGeom prst="rect">
            <a:avLst/>
          </a:prstGeom>
          <a:solidFill>
            <a:srgbClr val="CBB379">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DF865A41-D263-7E44-AD86-0DD07B34166B}"/>
              </a:ext>
            </a:extLst>
          </p:cNvPr>
          <p:cNvSpPr txBox="1">
            <a:spLocks/>
          </p:cNvSpPr>
          <p:nvPr userDrawn="1"/>
        </p:nvSpPr>
        <p:spPr>
          <a:xfrm>
            <a:off x="1225516" y="2700590"/>
            <a:ext cx="7299917" cy="638486"/>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dirty="0">
                <a:latin typeface="Helvetica Light" panose="020B0403020202020204" pitchFamily="34" charset="0"/>
              </a:rPr>
              <a:t>Dr. Allison Kempe, MD,MPH </a:t>
            </a:r>
          </a:p>
        </p:txBody>
      </p:sp>
      <p:pic>
        <p:nvPicPr>
          <p:cNvPr id="8" name="Graphic 7">
            <a:extLst>
              <a:ext uri="{FF2B5EF4-FFF2-40B4-BE49-F238E27FC236}">
                <a16:creationId xmlns:a16="http://schemas.microsoft.com/office/drawing/2014/main" id="{9A348F6E-5BF2-459C-B010-6A5E6B97717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42"/>
          <a:stretch/>
        </p:blipFill>
        <p:spPr>
          <a:xfrm>
            <a:off x="0" y="-194001"/>
            <a:ext cx="12192000" cy="2366315"/>
          </a:xfrm>
          <a:prstGeom prst="rect">
            <a:avLst/>
          </a:prstGeom>
        </p:spPr>
      </p:pic>
      <p:sp>
        <p:nvSpPr>
          <p:cNvPr id="10" name="Title 1">
            <a:extLst>
              <a:ext uri="{FF2B5EF4-FFF2-40B4-BE49-F238E27FC236}">
                <a16:creationId xmlns:a16="http://schemas.microsoft.com/office/drawing/2014/main" id="{B4F23775-81D2-0941-971E-8BD0B8611163}"/>
              </a:ext>
            </a:extLst>
          </p:cNvPr>
          <p:cNvSpPr txBox="1">
            <a:spLocks/>
          </p:cNvSpPr>
          <p:nvPr userDrawn="1"/>
        </p:nvSpPr>
        <p:spPr>
          <a:xfrm>
            <a:off x="-149450" y="1792159"/>
            <a:ext cx="9144000" cy="894008"/>
          </a:xfrm>
          <a:prstGeom prst="rect">
            <a:avLst/>
          </a:prstGeom>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lumMod val="95000"/>
                  </a:schemeClr>
                </a:solidFill>
                <a:latin typeface="Helvetica" pitchFamily="2" charset="0"/>
              </a:rPr>
              <a:t>POWERPOINT TITLE	</a:t>
            </a:r>
          </a:p>
        </p:txBody>
      </p:sp>
      <p:pic>
        <p:nvPicPr>
          <p:cNvPr id="13" name="Graphic 12">
            <a:extLst>
              <a:ext uri="{FF2B5EF4-FFF2-40B4-BE49-F238E27FC236}">
                <a16:creationId xmlns:a16="http://schemas.microsoft.com/office/drawing/2014/main" id="{395B1901-FB62-4850-83FE-F9B0EC7B1E9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1075" y="268232"/>
            <a:ext cx="4519507" cy="1202866"/>
          </a:xfrm>
          <a:prstGeom prst="rect">
            <a:avLst/>
          </a:prstGeom>
        </p:spPr>
      </p:pic>
    </p:spTree>
    <p:extLst>
      <p:ext uri="{BB962C8B-B14F-4D97-AF65-F5344CB8AC3E}">
        <p14:creationId xmlns:p14="http://schemas.microsoft.com/office/powerpoint/2010/main" val="1661049006"/>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spcBef>
          <a:spcPct val="0"/>
        </a:spcBef>
        <a:buNone/>
        <a:defRPr sz="4000" kern="1200">
          <a:solidFill>
            <a:schemeClr val="tx1"/>
          </a:solidFill>
          <a:latin typeface="Helvetica" charset="0"/>
          <a:ea typeface="Helvetica" charset="0"/>
          <a:cs typeface="Helvetica" charset="0"/>
        </a:defRPr>
      </a:lvl1pPr>
    </p:titleStyle>
    <p:bodyStyle>
      <a:lvl1pPr marL="342900" indent="-3429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1pPr>
      <a:lvl2pPr marL="742950" indent="-28575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2pPr>
      <a:lvl3pPr marL="11430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3pPr>
      <a:lvl4pPr marL="1600200" indent="-22860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4pPr>
      <a:lvl5pPr marL="20574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02A5743-32D7-439E-94AC-4FCAD82C245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70334" y="6049107"/>
            <a:ext cx="2515036" cy="720969"/>
          </a:xfrm>
          <a:prstGeom prst="rect">
            <a:avLst/>
          </a:prstGeom>
        </p:spPr>
      </p:pic>
    </p:spTree>
    <p:extLst>
      <p:ext uri="{BB962C8B-B14F-4D97-AF65-F5344CB8AC3E}">
        <p14:creationId xmlns:p14="http://schemas.microsoft.com/office/powerpoint/2010/main" val="1721212120"/>
      </p:ext>
    </p:extLst>
  </p:cSld>
  <p:clrMap bg1="lt1" tx1="dk1" bg2="lt2" tx2="dk2" accent1="accent1" accent2="accent2" accent3="accent3" accent4="accent4" accent5="accent5" accent6="accent6" hlink="hlink" folHlink="folHlink"/>
  <p:sldLayoutIdLst>
    <p:sldLayoutId id="2147483686" r:id="rId1"/>
    <p:sldLayoutId id="2147483691" r:id="rId2"/>
    <p:sldLayoutId id="2147483687" r:id="rId3"/>
    <p:sldLayoutId id="2147483688" r:id="rId4"/>
    <p:sldLayoutId id="2147483696" r:id="rId5"/>
    <p:sldLayoutId id="2147483697" r:id="rId6"/>
    <p:sldLayoutId id="2147483698" r:id="rId7"/>
    <p:sldLayoutId id="2147483689" r:id="rId8"/>
    <p:sldLayoutId id="2147483692" r:id="rId9"/>
    <p:sldLayoutId id="2147483693" r:id="rId10"/>
    <p:sldLayoutId id="2147483694" r:id="rId11"/>
    <p:sldLayoutId id="2147483695" r:id="rId12"/>
    <p:sldLayoutId id="2147483700" r:id="rId13"/>
    <p:sldLayoutId id="2147483701" r:id="rId14"/>
    <p:sldLayoutId id="2147483702" r:id="rId15"/>
  </p:sldLayoutIdLs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CB55F-7018-8045-A62A-AFC80237ACA4}"/>
              </a:ext>
            </a:extLst>
          </p:cNvPr>
          <p:cNvPicPr>
            <a:picLocks noChangeAspect="1"/>
          </p:cNvPicPr>
          <p:nvPr userDrawn="1"/>
        </p:nvPicPr>
        <p:blipFill rotWithShape="1">
          <a:blip r:embed="rId3" cstate="email">
            <a:alphaModFix amt="8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6261"/>
            <a:ext cx="12191999" cy="6950765"/>
          </a:xfrm>
          <a:prstGeom prst="rect">
            <a:avLst/>
          </a:prstGeom>
        </p:spPr>
      </p:pic>
      <p:sp>
        <p:nvSpPr>
          <p:cNvPr id="8" name="Rectangle 7">
            <a:extLst>
              <a:ext uri="{FF2B5EF4-FFF2-40B4-BE49-F238E27FC236}">
                <a16:creationId xmlns:a16="http://schemas.microsoft.com/office/drawing/2014/main" id="{C5999311-31A2-5445-A802-17D1F02724AC}"/>
              </a:ext>
            </a:extLst>
          </p:cNvPr>
          <p:cNvSpPr/>
          <p:nvPr userDrawn="1"/>
        </p:nvSpPr>
        <p:spPr>
          <a:xfrm>
            <a:off x="1" y="2025525"/>
            <a:ext cx="7858584" cy="894007"/>
          </a:xfrm>
          <a:prstGeom prst="rect">
            <a:avLst/>
          </a:prstGeom>
          <a:solidFill>
            <a:srgbClr val="CFB87C">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993065C-C879-5E46-9E43-F2AA0068548C}"/>
              </a:ext>
            </a:extLst>
          </p:cNvPr>
          <p:cNvSpPr txBox="1">
            <a:spLocks/>
          </p:cNvSpPr>
          <p:nvPr userDrawn="1"/>
        </p:nvSpPr>
        <p:spPr>
          <a:xfrm>
            <a:off x="1457490" y="1929783"/>
            <a:ext cx="9144000" cy="1085490"/>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lumMod val="95000"/>
                  </a:schemeClr>
                </a:solidFill>
                <a:latin typeface="Helvetica" pitchFamily="2" charset="0"/>
              </a:rPr>
              <a:t>THANK YOU</a:t>
            </a:r>
          </a:p>
        </p:txBody>
      </p:sp>
      <p:pic>
        <p:nvPicPr>
          <p:cNvPr id="10" name="Picture 9">
            <a:extLst>
              <a:ext uri="{FF2B5EF4-FFF2-40B4-BE49-F238E27FC236}">
                <a16:creationId xmlns:a16="http://schemas.microsoft.com/office/drawing/2014/main" id="{1F56A806-CA4D-C646-9E64-B6D7EDF6E19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57490" y="1219201"/>
            <a:ext cx="6401094" cy="614841"/>
          </a:xfrm>
          <a:prstGeom prst="rect">
            <a:avLst/>
          </a:prstGeom>
        </p:spPr>
      </p:pic>
      <p:pic>
        <p:nvPicPr>
          <p:cNvPr id="6" name="Picture 5">
            <a:extLst>
              <a:ext uri="{FF2B5EF4-FFF2-40B4-BE49-F238E27FC236}">
                <a16:creationId xmlns:a16="http://schemas.microsoft.com/office/drawing/2014/main" id="{EB321B16-986F-493E-826D-B8D76B2913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4088" y="5873262"/>
            <a:ext cx="2914526" cy="807488"/>
          </a:xfrm>
          <a:prstGeom prst="rect">
            <a:avLst/>
          </a:prstGeom>
        </p:spPr>
      </p:pic>
    </p:spTree>
    <p:extLst>
      <p:ext uri="{BB962C8B-B14F-4D97-AF65-F5344CB8AC3E}">
        <p14:creationId xmlns:p14="http://schemas.microsoft.com/office/powerpoint/2010/main" val="2585065809"/>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ADF48-1292-4747-9112-0EC325716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56420-6E1A-4175-B604-A05376495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14040-E97A-4A8D-AB41-DB10B8C92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FE587-0826-4F4D-B5E1-16D82EBB6FAB}" type="datetimeFigureOut">
              <a:rPr lang="en-US" smtClean="0"/>
              <a:t>11/7/2023</a:t>
            </a:fld>
            <a:endParaRPr lang="en-US"/>
          </a:p>
        </p:txBody>
      </p:sp>
      <p:sp>
        <p:nvSpPr>
          <p:cNvPr id="5" name="Footer Placeholder 4">
            <a:extLst>
              <a:ext uri="{FF2B5EF4-FFF2-40B4-BE49-F238E27FC236}">
                <a16:creationId xmlns:a16="http://schemas.microsoft.com/office/drawing/2014/main" id="{D852B2B2-F6A9-40AA-A395-95F260CEA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E72669-28B3-4298-9D18-E4A6155C7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F99AA-7778-4D29-B7EF-DE0247F4C5B5}" type="slidenum">
              <a:rPr lang="en-US" smtClean="0"/>
              <a:t>‹#›</a:t>
            </a:fld>
            <a:endParaRPr lang="en-US"/>
          </a:p>
        </p:txBody>
      </p:sp>
    </p:spTree>
    <p:extLst>
      <p:ext uri="{BB962C8B-B14F-4D97-AF65-F5344CB8AC3E}">
        <p14:creationId xmlns:p14="http://schemas.microsoft.com/office/powerpoint/2010/main" val="22301340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ADF48-1292-4747-9112-0EC325716C6E}"/>
              </a:ext>
            </a:extLst>
          </p:cNvPr>
          <p:cNvSpPr>
            <a:spLocks noGrp="1"/>
          </p:cNvSpPr>
          <p:nvPr>
            <p:ph type="title"/>
          </p:nvPr>
        </p:nvSpPr>
        <p:spPr>
          <a:xfrm>
            <a:off x="142875" y="865560"/>
            <a:ext cx="11953875" cy="8251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A456420-6E1A-4175-B604-A05376495AE6}"/>
              </a:ext>
            </a:extLst>
          </p:cNvPr>
          <p:cNvSpPr>
            <a:spLocks noGrp="1"/>
          </p:cNvSpPr>
          <p:nvPr>
            <p:ph type="body" idx="1"/>
          </p:nvPr>
        </p:nvSpPr>
        <p:spPr>
          <a:xfrm>
            <a:off x="142875" y="1825625"/>
            <a:ext cx="119538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C020AEFB-C578-99FF-6802-4E9CF2D9B765}"/>
              </a:ext>
            </a:extLst>
          </p:cNvPr>
          <p:cNvGrpSpPr/>
          <p:nvPr/>
        </p:nvGrpSpPr>
        <p:grpSpPr>
          <a:xfrm>
            <a:off x="0" y="6271651"/>
            <a:ext cx="12192000" cy="575798"/>
            <a:chOff x="0" y="6272883"/>
            <a:chExt cx="12192000" cy="575798"/>
          </a:xfrm>
        </p:grpSpPr>
        <p:sp>
          <p:nvSpPr>
            <p:cNvPr id="15" name="Rectangle 14">
              <a:extLst>
                <a:ext uri="{FF2B5EF4-FFF2-40B4-BE49-F238E27FC236}">
                  <a16:creationId xmlns:a16="http://schemas.microsoft.com/office/drawing/2014/main" id="{48F6AF2E-7B83-D4EC-E5D5-A416511405B3}"/>
                </a:ext>
              </a:extLst>
            </p:cNvPr>
            <p:cNvSpPr/>
            <p:nvPr/>
          </p:nvSpPr>
          <p:spPr>
            <a:xfrm>
              <a:off x="0" y="6333103"/>
              <a:ext cx="12192000" cy="515578"/>
            </a:xfrm>
            <a:prstGeom prst="rect">
              <a:avLst/>
            </a:prstGeom>
            <a:solidFill>
              <a:srgbClr val="18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205F7-B88D-F439-78DB-F13F0FC29025}"/>
                </a:ext>
              </a:extLst>
            </p:cNvPr>
            <p:cNvSpPr/>
            <p:nvPr/>
          </p:nvSpPr>
          <p:spPr>
            <a:xfrm>
              <a:off x="0" y="6272883"/>
              <a:ext cx="12192000" cy="66958"/>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CECFB68-C85E-D6F1-F5D2-BF5CC35D5E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37458" y="6316015"/>
              <a:ext cx="515578" cy="515578"/>
            </a:xfrm>
            <a:prstGeom prst="rect">
              <a:avLst/>
            </a:prstGeom>
          </p:spPr>
        </p:pic>
      </p:grpSp>
      <p:sp>
        <p:nvSpPr>
          <p:cNvPr id="14" name="TextBox 13">
            <a:extLst>
              <a:ext uri="{FF2B5EF4-FFF2-40B4-BE49-F238E27FC236}">
                <a16:creationId xmlns:a16="http://schemas.microsoft.com/office/drawing/2014/main" id="{AD65D915-3242-AC12-9092-2D8B50E64984}"/>
              </a:ext>
            </a:extLst>
          </p:cNvPr>
          <p:cNvSpPr txBox="1"/>
          <p:nvPr/>
        </p:nvSpPr>
        <p:spPr>
          <a:xfrm>
            <a:off x="0" y="6380394"/>
            <a:ext cx="12192000" cy="369332"/>
          </a:xfrm>
          <a:prstGeom prst="rect">
            <a:avLst/>
          </a:prstGeom>
          <a:noFill/>
        </p:spPr>
        <p:txBody>
          <a:bodyPr wrap="square" rtlCol="0">
            <a:spAutoFit/>
          </a:bodyPr>
          <a:lstStyle/>
          <a:p>
            <a:pPr algn="ctr"/>
            <a:r>
              <a:rPr lang="en-US" dirty="0">
                <a:solidFill>
                  <a:schemeClr val="bg1"/>
                </a:solidFill>
              </a:rPr>
              <a:t>medschool.cuanschutz.edu/ACCORDS</a:t>
            </a:r>
          </a:p>
        </p:txBody>
      </p:sp>
      <p:sp>
        <p:nvSpPr>
          <p:cNvPr id="6" name="Slide Number Placeholder 5">
            <a:extLst>
              <a:ext uri="{FF2B5EF4-FFF2-40B4-BE49-F238E27FC236}">
                <a16:creationId xmlns:a16="http://schemas.microsoft.com/office/drawing/2014/main" id="{F8E72669-28B3-4298-9D18-E4A6155C7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FEF99AA-7778-4D29-B7EF-DE0247F4C5B5}" type="slidenum">
              <a:rPr lang="en-US" smtClean="0"/>
              <a:pPr/>
              <a:t>‹#›</a:t>
            </a:fld>
            <a:endParaRPr lang="en-US"/>
          </a:p>
        </p:txBody>
      </p:sp>
      <p:grpSp>
        <p:nvGrpSpPr>
          <p:cNvPr id="18" name="Group 17">
            <a:extLst>
              <a:ext uri="{FF2B5EF4-FFF2-40B4-BE49-F238E27FC236}">
                <a16:creationId xmlns:a16="http://schemas.microsoft.com/office/drawing/2014/main" id="{D0AD7B65-B544-9CE9-1599-AF41CC2F1C07}"/>
              </a:ext>
            </a:extLst>
          </p:cNvPr>
          <p:cNvGrpSpPr/>
          <p:nvPr/>
        </p:nvGrpSpPr>
        <p:grpSpPr>
          <a:xfrm>
            <a:off x="0" y="-1"/>
            <a:ext cx="12192000" cy="854263"/>
            <a:chOff x="0" y="-1"/>
            <a:chExt cx="12192000" cy="854263"/>
          </a:xfrm>
        </p:grpSpPr>
        <p:pic>
          <p:nvPicPr>
            <p:cNvPr id="10" name="Graphic 9">
              <a:extLst>
                <a:ext uri="{FF2B5EF4-FFF2-40B4-BE49-F238E27FC236}">
                  <a16:creationId xmlns:a16="http://schemas.microsoft.com/office/drawing/2014/main" id="{F8CB3DA1-1D14-149D-8842-BB404727797B}"/>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842"/>
            <a:stretch/>
          </p:blipFill>
          <p:spPr>
            <a:xfrm>
              <a:off x="0" y="1"/>
              <a:ext cx="12192000" cy="854261"/>
            </a:xfrm>
            <a:prstGeom prst="rect">
              <a:avLst/>
            </a:prstGeom>
          </p:spPr>
        </p:pic>
        <p:pic>
          <p:nvPicPr>
            <p:cNvPr id="11" name="Graphic 10">
              <a:extLst>
                <a:ext uri="{FF2B5EF4-FFF2-40B4-BE49-F238E27FC236}">
                  <a16:creationId xmlns:a16="http://schemas.microsoft.com/office/drawing/2014/main" id="{E899DFFF-26FE-6D82-89D8-A0EBD3D2B03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3235" y="42667"/>
              <a:ext cx="2543400" cy="638370"/>
            </a:xfrm>
            <a:prstGeom prst="rect">
              <a:avLst/>
            </a:prstGeom>
          </p:spPr>
        </p:pic>
        <p:pic>
          <p:nvPicPr>
            <p:cNvPr id="12" name="Picture 11">
              <a:extLst>
                <a:ext uri="{FF2B5EF4-FFF2-40B4-BE49-F238E27FC236}">
                  <a16:creationId xmlns:a16="http://schemas.microsoft.com/office/drawing/2014/main" id="{BB67C1D6-5C36-4981-17CE-C585AA98D28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51427" r="26271"/>
            <a:stretch/>
          </p:blipFill>
          <p:spPr>
            <a:xfrm>
              <a:off x="9239250" y="-1"/>
              <a:ext cx="2194281" cy="826703"/>
            </a:xfrm>
            <a:prstGeom prst="rect">
              <a:avLst/>
            </a:prstGeom>
          </p:spPr>
        </p:pic>
      </p:grpSp>
      <p:sp>
        <p:nvSpPr>
          <p:cNvPr id="4" name="Date Placeholder 3">
            <a:extLst>
              <a:ext uri="{FF2B5EF4-FFF2-40B4-BE49-F238E27FC236}">
                <a16:creationId xmlns:a16="http://schemas.microsoft.com/office/drawing/2014/main" id="{39814040-E97A-4A8D-AB41-DB10B8C92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22FE587-0826-4F4D-B5E1-16D82EBB6FAB}" type="datetimeFigureOut">
              <a:rPr lang="en-US" smtClean="0"/>
              <a:pPr/>
              <a:t>11/7/2023</a:t>
            </a:fld>
            <a:endParaRPr lang="en-US"/>
          </a:p>
        </p:txBody>
      </p:sp>
    </p:spTree>
    <p:extLst>
      <p:ext uri="{BB962C8B-B14F-4D97-AF65-F5344CB8AC3E}">
        <p14:creationId xmlns:p14="http://schemas.microsoft.com/office/powerpoint/2010/main" val="264655131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49.png"/><Relationship Id="rId4" Type="http://schemas.openxmlformats.org/officeDocument/2006/relationships/tags" Target="../tags/tag5.xml"/><Relationship Id="rId9"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s://www.istockphoto.com/vector/female-doctor-wearing-a-medical-mask-coronavirus-covid-19-prevention-concept-vector-gm1209936855-35031732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vaccines/hcp/conversations/talking-with-parents.html" TargetMode="External"/><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vaccines/hcp/conversations/talking-with-parents.html" TargetMode="External"/><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hyperlink" Target="https://www.climatechangecommunication.org/debunking-handbook-2020/" TargetMode="External"/><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https://www.climatechangecommunication.org/debunking-handbook-2020/" TargetMode="External"/><Relationship Id="rId2" Type="http://schemas.openxmlformats.org/officeDocument/2006/relationships/image" Target="../media/image65.png"/><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8" Type="http://schemas.openxmlformats.org/officeDocument/2006/relationships/hyperlink" Target="https://www.climatechangecommunication.org/debunking-handbook-2020/" TargetMode="External"/><Relationship Id="rId3" Type="http://schemas.openxmlformats.org/officeDocument/2006/relationships/hyperlink" Target="http://www.cdc.gov/vaccines/conversations" TargetMode="External"/><Relationship Id="rId7" Type="http://schemas.openxmlformats.org/officeDocument/2006/relationships/hyperlink" Target="http://www.aap.org/immunization" TargetMode="External"/><Relationship Id="rId2" Type="http://schemas.openxmlformats.org/officeDocument/2006/relationships/hyperlink" Target="http://www.cdc.gov/vaccines" TargetMode="External"/><Relationship Id="rId1" Type="http://schemas.openxmlformats.org/officeDocument/2006/relationships/slideLayout" Target="../slideLayouts/slideLayout30.xml"/><Relationship Id="rId6" Type="http://schemas.openxmlformats.org/officeDocument/2006/relationships/hyperlink" Target="http://www.vaccine.chop.edu/" TargetMode="External"/><Relationship Id="rId5" Type="http://schemas.openxmlformats.org/officeDocument/2006/relationships/hyperlink" Target="http://www.immunize.org/concerns/comm_talk.asp" TargetMode="External"/><Relationship Id="rId4" Type="http://schemas.openxmlformats.org/officeDocument/2006/relationships/hyperlink" Target="http://www.immunize.org/concern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vaccineinformation.org/" TargetMode="External"/><Relationship Id="rId7" Type="http://schemas.openxmlformats.org/officeDocument/2006/relationships/hyperlink" Target="http://www.vaccinateyourbaby.org/" TargetMode="External"/><Relationship Id="rId2" Type="http://schemas.openxmlformats.org/officeDocument/2006/relationships/hyperlink" Target="http://www.immunize.org/handouts/discussing-vaccines-parents.asp" TargetMode="External"/><Relationship Id="rId1" Type="http://schemas.openxmlformats.org/officeDocument/2006/relationships/slideLayout" Target="../slideLayouts/slideLayout30.xml"/><Relationship Id="rId6" Type="http://schemas.openxmlformats.org/officeDocument/2006/relationships/hyperlink" Target="http://www.ecbt.org/" TargetMode="External"/><Relationship Id="rId5" Type="http://schemas.openxmlformats.org/officeDocument/2006/relationships/hyperlink" Target="http://www.cdc.gov/vaccines/conversations" TargetMode="External"/><Relationship Id="rId4" Type="http://schemas.openxmlformats.org/officeDocument/2006/relationships/hyperlink" Target="http://www.cdc.gov/vaccines/pubs/parents-guide"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8" Type="http://schemas.openxmlformats.org/officeDocument/2006/relationships/hyperlink" Target="mailto:David.Higgins@cuanschutz.edu"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hyperlink" Target="https://www.thecommunityguide.org/pages/task-force-findings-increasing-vaccination.html" TargetMode="External"/><Relationship Id="rId2" Type="http://schemas.openxmlformats.org/officeDocument/2006/relationships/hyperlink" Target="https://www.washingtonpost.com/graphics/2019/health/measles-who-is-being-affected/" TargetMode="External"/><Relationship Id="rId1" Type="http://schemas.openxmlformats.org/officeDocument/2006/relationships/slideLayout" Target="../slideLayouts/slideLayout30.xml"/><Relationship Id="rId5" Type="http://schemas.openxmlformats.org/officeDocument/2006/relationships/hyperlink" Target="https://www.climatechangecommunication.org/debunking-handbook-2020/" TargetMode="External"/><Relationship Id="rId4" Type="http://schemas.openxmlformats.org/officeDocument/2006/relationships/hyperlink" Target="https://www.cdc.gov/vaccines/hcp/conversations/talking-with-parents.htm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hyperlink" Target="https://www.thecommunityguide.org/pages/task-force-findings-increasing-vaccination.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400F9DF-1C17-4E31-9ED8-A5A5B26DE6D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42"/>
          <a:stretch/>
        </p:blipFill>
        <p:spPr>
          <a:xfrm>
            <a:off x="0" y="0"/>
            <a:ext cx="12192000" cy="1895475"/>
          </a:xfrm>
          <a:prstGeom prst="rect">
            <a:avLst/>
          </a:prstGeom>
        </p:spPr>
      </p:pic>
      <p:pic>
        <p:nvPicPr>
          <p:cNvPr id="7" name="Graphic 6">
            <a:extLst>
              <a:ext uri="{FF2B5EF4-FFF2-40B4-BE49-F238E27FC236}">
                <a16:creationId xmlns:a16="http://schemas.microsoft.com/office/drawing/2014/main" id="{A6201D68-8145-4E85-B6A7-529F11250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1575" y="208638"/>
            <a:ext cx="4620093" cy="1229637"/>
          </a:xfrm>
          <a:prstGeom prst="rect">
            <a:avLst/>
          </a:prstGeom>
        </p:spPr>
      </p:pic>
      <p:sp>
        <p:nvSpPr>
          <p:cNvPr id="13" name="Rectangle 12">
            <a:extLst>
              <a:ext uri="{FF2B5EF4-FFF2-40B4-BE49-F238E27FC236}">
                <a16:creationId xmlns:a16="http://schemas.microsoft.com/office/drawing/2014/main" id="{CB3004D9-B7F4-460F-9644-36FFB1DDA32E}"/>
              </a:ext>
            </a:extLst>
          </p:cNvPr>
          <p:cNvSpPr/>
          <p:nvPr/>
        </p:nvSpPr>
        <p:spPr>
          <a:xfrm>
            <a:off x="0" y="6193766"/>
            <a:ext cx="12192000" cy="664234"/>
          </a:xfrm>
          <a:prstGeom prst="rect">
            <a:avLst/>
          </a:prstGeom>
          <a:solidFill>
            <a:srgbClr val="18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42E8F12-DC38-4539-9FE9-F7A1066C69FD}"/>
              </a:ext>
            </a:extLst>
          </p:cNvPr>
          <p:cNvSpPr/>
          <p:nvPr/>
        </p:nvSpPr>
        <p:spPr>
          <a:xfrm>
            <a:off x="0" y="6116128"/>
            <a:ext cx="12192000" cy="862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2FAFD54-48B4-4E21-BF35-FFC78769B1B6}"/>
              </a:ext>
            </a:extLst>
          </p:cNvPr>
          <p:cNvSpPr txBox="1"/>
          <p:nvPr/>
        </p:nvSpPr>
        <p:spPr>
          <a:xfrm>
            <a:off x="0" y="628003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medschool.cuanschutz.edu/ACCORDS</a:t>
            </a:r>
          </a:p>
        </p:txBody>
      </p:sp>
      <p:pic>
        <p:nvPicPr>
          <p:cNvPr id="18" name="Picture 17">
            <a:extLst>
              <a:ext uri="{FF2B5EF4-FFF2-40B4-BE49-F238E27FC236}">
                <a16:creationId xmlns:a16="http://schemas.microsoft.com/office/drawing/2014/main" id="{5018AF5B-7351-4A50-9E60-D4C753F73D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4746" y="6159260"/>
            <a:ext cx="628290" cy="628290"/>
          </a:xfrm>
          <a:prstGeom prst="rect">
            <a:avLst/>
          </a:prstGeom>
        </p:spPr>
      </p:pic>
      <p:pic>
        <p:nvPicPr>
          <p:cNvPr id="20" name="Picture 19">
            <a:extLst>
              <a:ext uri="{FF2B5EF4-FFF2-40B4-BE49-F238E27FC236}">
                <a16:creationId xmlns:a16="http://schemas.microsoft.com/office/drawing/2014/main" id="{FD47CD2B-818C-4DE7-8337-996DBF98D9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427" r="26271"/>
          <a:stretch/>
        </p:blipFill>
        <p:spPr>
          <a:xfrm>
            <a:off x="6679164" y="-50169"/>
            <a:ext cx="5279078" cy="1945644"/>
          </a:xfrm>
          <a:prstGeom prst="rect">
            <a:avLst/>
          </a:prstGeom>
        </p:spPr>
      </p:pic>
      <p:sp>
        <p:nvSpPr>
          <p:cNvPr id="3" name="Title 1">
            <a:extLst>
              <a:ext uri="{FF2B5EF4-FFF2-40B4-BE49-F238E27FC236}">
                <a16:creationId xmlns:a16="http://schemas.microsoft.com/office/drawing/2014/main" id="{77C7565F-03D3-3FD3-42E0-0D293D5F1037}"/>
              </a:ext>
            </a:extLst>
          </p:cNvPr>
          <p:cNvSpPr>
            <a:spLocks noGrp="1"/>
          </p:cNvSpPr>
          <p:nvPr>
            <p:ph type="ctrTitle"/>
          </p:nvPr>
        </p:nvSpPr>
        <p:spPr>
          <a:xfrm>
            <a:off x="522514" y="2323833"/>
            <a:ext cx="11435728" cy="1266507"/>
          </a:xfrm>
        </p:spPr>
        <p:txBody>
          <a:bodyPr anchor="t">
            <a:normAutofit fontScale="90000"/>
          </a:bodyPr>
          <a:lstStyle/>
          <a:p>
            <a:pPr fontAlgn="base"/>
            <a:r>
              <a:rPr lang="en-US" sz="4000" b="1" dirty="0">
                <a:latin typeface="Prata"/>
                <a:ea typeface="Prata"/>
                <a:cs typeface="Prata"/>
                <a:sym typeface="Prata"/>
              </a:rPr>
              <a:t>Give it your best shot! Effectively and efficiently communicating with vaccine hesitant parents.</a:t>
            </a:r>
            <a:endParaRPr lang="en-US" sz="4000" b="1" i="0" u="none" strike="noStrike" dirty="0">
              <a:solidFill>
                <a:srgbClr val="303235"/>
              </a:solidFill>
              <a:effectLst/>
              <a:latin typeface="Alegreya Sans"/>
            </a:endParaRPr>
          </a:p>
        </p:txBody>
      </p:sp>
      <p:sp>
        <p:nvSpPr>
          <p:cNvPr id="4" name="Subtitle 2">
            <a:extLst>
              <a:ext uri="{FF2B5EF4-FFF2-40B4-BE49-F238E27FC236}">
                <a16:creationId xmlns:a16="http://schemas.microsoft.com/office/drawing/2014/main" id="{D50A7876-5211-4C8F-A644-FC4D5FAC1DB7}"/>
              </a:ext>
            </a:extLst>
          </p:cNvPr>
          <p:cNvSpPr>
            <a:spLocks noGrp="1"/>
          </p:cNvSpPr>
          <p:nvPr>
            <p:ph type="subTitle" idx="1"/>
          </p:nvPr>
        </p:nvSpPr>
        <p:spPr>
          <a:xfrm>
            <a:off x="1524000" y="4143375"/>
            <a:ext cx="9144000" cy="1834565"/>
          </a:xfrm>
        </p:spPr>
        <p:txBody>
          <a:bodyPr>
            <a:normAutofit fontScale="62500" lnSpcReduction="20000"/>
          </a:bodyPr>
          <a:lstStyle/>
          <a:p>
            <a:r>
              <a:rPr lang="en-US" sz="5100" b="1" dirty="0"/>
              <a:t>David Higgins, MD, MPH, MS</a:t>
            </a:r>
          </a:p>
          <a:p>
            <a:r>
              <a:rPr lang="en-US" sz="3200" dirty="0"/>
              <a:t>General Pediatrician and Public Health and Preventive Medicine specialist</a:t>
            </a:r>
          </a:p>
          <a:p>
            <a:r>
              <a:rPr lang="en-US" sz="3200" dirty="0"/>
              <a:t>Research Fellow</a:t>
            </a:r>
          </a:p>
          <a:p>
            <a:r>
              <a:rPr lang="en-US" sz="3200" dirty="0"/>
              <a:t>Adult and Child Center for Outcomes Research and Delivery Science</a:t>
            </a:r>
          </a:p>
          <a:p>
            <a:r>
              <a:rPr lang="en-US" sz="3200" dirty="0"/>
              <a:t>University of Colorado School of Medicine, Children’s Hospital Colorado</a:t>
            </a:r>
          </a:p>
          <a:p>
            <a:endParaRPr lang="en-US" dirty="0"/>
          </a:p>
        </p:txBody>
      </p:sp>
    </p:spTree>
    <p:extLst>
      <p:ext uri="{BB962C8B-B14F-4D97-AF65-F5344CB8AC3E}">
        <p14:creationId xmlns:p14="http://schemas.microsoft.com/office/powerpoint/2010/main" val="26196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86B0943F-C0C4-A2C1-D744-D39B55564937}"/>
              </a:ext>
            </a:extLst>
          </p:cNvPr>
          <p:cNvSpPr txBox="1">
            <a:spLocks/>
          </p:cNvSpPr>
          <p:nvPr/>
        </p:nvSpPr>
        <p:spPr>
          <a:xfrm>
            <a:off x="1931093" y="952380"/>
            <a:ext cx="8520600" cy="5727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latin typeface="Prata"/>
                <a:ea typeface="Prata"/>
                <a:cs typeface="Prata"/>
                <a:sym typeface="Prata"/>
              </a:rPr>
              <a:t>History of vaccine hesitancy</a:t>
            </a:r>
            <a:endParaRPr lang="en-US" sz="3800" dirty="0">
              <a:latin typeface="Prata"/>
              <a:ea typeface="Prata"/>
              <a:cs typeface="Prata"/>
              <a:sym typeface="Prata"/>
            </a:endParaRPr>
          </a:p>
        </p:txBody>
      </p:sp>
      <p:graphicFrame>
        <p:nvGraphicFramePr>
          <p:cNvPr id="5" name="Object 4">
            <a:extLst>
              <a:ext uri="{FF2B5EF4-FFF2-40B4-BE49-F238E27FC236}">
                <a16:creationId xmlns:a16="http://schemas.microsoft.com/office/drawing/2014/main" id="{264E5D49-5380-3B75-CC63-906AAF786974}"/>
              </a:ext>
            </a:extLst>
          </p:cNvPr>
          <p:cNvGraphicFramePr>
            <a:graphicFrameLocks noChangeAspect="1"/>
          </p:cNvGraphicFramePr>
          <p:nvPr>
            <p:extLst>
              <p:ext uri="{D42A27DB-BD31-4B8C-83A1-F6EECF244321}">
                <p14:modId xmlns:p14="http://schemas.microsoft.com/office/powerpoint/2010/main" val="3096367362"/>
              </p:ext>
            </p:extLst>
          </p:nvPr>
        </p:nvGraphicFramePr>
        <p:xfrm>
          <a:off x="2586956" y="1643844"/>
          <a:ext cx="7018088" cy="4175425"/>
        </p:xfrm>
        <a:graphic>
          <a:graphicData uri="http://schemas.openxmlformats.org/presentationml/2006/ole">
            <mc:AlternateContent xmlns:mc="http://schemas.openxmlformats.org/markup-compatibility/2006">
              <mc:Choice xmlns:v="urn:schemas-microsoft-com:vml" Requires="v">
                <p:oleObj spid="_x0000_s1026" name="Photo Editor Photo" r:id="rId3" imgW="5714286" imgH="4247619" progId="">
                  <p:embed/>
                </p:oleObj>
              </mc:Choice>
              <mc:Fallback>
                <p:oleObj name="Photo Editor Photo" r:id="rId3" imgW="5714286" imgH="4247619" progId="">
                  <p:embed/>
                  <p:pic>
                    <p:nvPicPr>
                      <p:cNvPr id="5" name="Object 4">
                        <a:extLst>
                          <a:ext uri="{FF2B5EF4-FFF2-40B4-BE49-F238E27FC236}">
                            <a16:creationId xmlns:a16="http://schemas.microsoft.com/office/drawing/2014/main" id="{264E5D49-5380-3B75-CC63-906AAF786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956" y="1643844"/>
                        <a:ext cx="7018088" cy="4175425"/>
                      </a:xfrm>
                      <a:prstGeom prst="rect">
                        <a:avLst/>
                      </a:prstGeom>
                      <a:noFill/>
                      <a:ln>
                        <a:noFill/>
                      </a:ln>
                      <a:effectLst/>
                    </p:spPr>
                  </p:pic>
                </p:oleObj>
              </mc:Fallback>
            </mc:AlternateContent>
          </a:graphicData>
        </a:graphic>
      </p:graphicFrame>
      <p:sp>
        <p:nvSpPr>
          <p:cNvPr id="6" name="Oval 5">
            <a:extLst>
              <a:ext uri="{FF2B5EF4-FFF2-40B4-BE49-F238E27FC236}">
                <a16:creationId xmlns:a16="http://schemas.microsoft.com/office/drawing/2014/main" id="{AB19EF28-8633-F165-E291-3A3659B55805}"/>
              </a:ext>
            </a:extLst>
          </p:cNvPr>
          <p:cNvSpPr/>
          <p:nvPr/>
        </p:nvSpPr>
        <p:spPr>
          <a:xfrm>
            <a:off x="6053262" y="1920018"/>
            <a:ext cx="588458" cy="47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9348BD7-1B9E-E620-0669-847D5CB347EF}"/>
              </a:ext>
            </a:extLst>
          </p:cNvPr>
          <p:cNvSpPr/>
          <p:nvPr/>
        </p:nvSpPr>
        <p:spPr>
          <a:xfrm>
            <a:off x="7296060" y="4396940"/>
            <a:ext cx="816725" cy="706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EE7B5B7-D7AC-2539-ACF2-CB6CEFBD2EB3}"/>
              </a:ext>
            </a:extLst>
          </p:cNvPr>
          <p:cNvSpPr/>
          <p:nvPr/>
        </p:nvSpPr>
        <p:spPr>
          <a:xfrm>
            <a:off x="8165535" y="3025520"/>
            <a:ext cx="816725" cy="706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ABABD56-74E5-6AF5-B6C7-7725F7AAC8FF}"/>
              </a:ext>
            </a:extLst>
          </p:cNvPr>
          <p:cNvSpPr/>
          <p:nvPr/>
        </p:nvSpPr>
        <p:spPr>
          <a:xfrm>
            <a:off x="7842235" y="2097522"/>
            <a:ext cx="698954" cy="477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9B851C-5D1E-5E21-A48F-4E45EE4C6F9A}"/>
              </a:ext>
            </a:extLst>
          </p:cNvPr>
          <p:cNvSpPr txBox="1"/>
          <p:nvPr/>
        </p:nvSpPr>
        <p:spPr>
          <a:xfrm>
            <a:off x="4164334" y="5822917"/>
            <a:ext cx="4572000" cy="369332"/>
          </a:xfrm>
          <a:prstGeom prst="rect">
            <a:avLst/>
          </a:prstGeom>
          <a:noFill/>
        </p:spPr>
        <p:txBody>
          <a:bodyPr wrap="square">
            <a:spAutoFit/>
          </a:bodyPr>
          <a:lstStyle/>
          <a:p>
            <a:pPr algn="ctr"/>
            <a:r>
              <a:rPr lang="en-US" dirty="0">
                <a:solidFill>
                  <a:srgbClr val="111111"/>
                </a:solidFill>
                <a:latin typeface="Source Sans Pro" panose="020F0502020204030204" pitchFamily="34" charset="0"/>
              </a:rPr>
              <a:t>C</a:t>
            </a:r>
            <a:r>
              <a:rPr lang="en-US" b="0" i="0" u="none" strike="noStrike" dirty="0">
                <a:solidFill>
                  <a:srgbClr val="111111"/>
                </a:solidFill>
                <a:effectLst/>
                <a:latin typeface="Source Sans Pro" panose="020F0502020204030204" pitchFamily="34" charset="0"/>
              </a:rPr>
              <a:t>owpox vaccine, 1802</a:t>
            </a:r>
            <a:endParaRPr lang="en-US" dirty="0"/>
          </a:p>
        </p:txBody>
      </p:sp>
    </p:spTree>
    <p:extLst>
      <p:ext uri="{BB962C8B-B14F-4D97-AF65-F5344CB8AC3E}">
        <p14:creationId xmlns:p14="http://schemas.microsoft.com/office/powerpoint/2010/main" val="3213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3F9AA2E5-5A04-B588-7160-40474FA0B7BE}"/>
              </a:ext>
            </a:extLst>
          </p:cNvPr>
          <p:cNvSpPr txBox="1">
            <a:spLocks noGrp="1"/>
          </p:cNvSpPr>
          <p:nvPr>
            <p:ph type="title"/>
          </p:nvPr>
        </p:nvSpPr>
        <p:spPr>
          <a:xfrm>
            <a:off x="1497034" y="835056"/>
            <a:ext cx="8520600" cy="572700"/>
          </a:xfrm>
          <a:prstGeom prst="rect">
            <a:avLst/>
          </a:prstGeom>
        </p:spPr>
        <p:txBody>
          <a:bodyPr spcFirstLastPara="1" wrap="square" lIns="91425" tIns="91425" rIns="91425" bIns="91425" anchor="t" anchorCtr="0">
            <a:noAutofit/>
          </a:bodyPr>
          <a:lstStyle/>
          <a:p>
            <a:r>
              <a:rPr lang="en" sz="3800" dirty="0">
                <a:latin typeface="Prata"/>
                <a:ea typeface="Prata"/>
                <a:cs typeface="Prata"/>
                <a:sym typeface="Prata"/>
              </a:rPr>
              <a:t>Fast-forward 123 years…</a:t>
            </a:r>
            <a:endParaRPr sz="3800" dirty="0">
              <a:latin typeface="Prata"/>
              <a:ea typeface="Prata"/>
              <a:cs typeface="Prata"/>
              <a:sym typeface="Prata"/>
            </a:endParaRPr>
          </a:p>
        </p:txBody>
      </p:sp>
      <p:pic>
        <p:nvPicPr>
          <p:cNvPr id="5" name="Picture 4" descr="A group of people holding signs&#10;&#10;Description automatically generated with low confidence">
            <a:extLst>
              <a:ext uri="{FF2B5EF4-FFF2-40B4-BE49-F238E27FC236}">
                <a16:creationId xmlns:a16="http://schemas.microsoft.com/office/drawing/2014/main" id="{E4B8985E-A23D-83A8-CEE2-47F6914B6A8A}"/>
              </a:ext>
            </a:extLst>
          </p:cNvPr>
          <p:cNvPicPr>
            <a:picLocks noChangeAspect="1"/>
          </p:cNvPicPr>
          <p:nvPr/>
        </p:nvPicPr>
        <p:blipFill>
          <a:blip r:embed="rId2"/>
          <a:stretch>
            <a:fillRect/>
          </a:stretch>
        </p:blipFill>
        <p:spPr>
          <a:xfrm>
            <a:off x="3067296" y="1510405"/>
            <a:ext cx="5310375" cy="4311727"/>
          </a:xfrm>
          <a:prstGeom prst="rect">
            <a:avLst/>
          </a:prstGeom>
        </p:spPr>
      </p:pic>
      <p:sp>
        <p:nvSpPr>
          <p:cNvPr id="6" name="TextBox 5">
            <a:extLst>
              <a:ext uri="{FF2B5EF4-FFF2-40B4-BE49-F238E27FC236}">
                <a16:creationId xmlns:a16="http://schemas.microsoft.com/office/drawing/2014/main" id="{B8A8C2FE-6AA9-C871-88DF-86EA082BECD5}"/>
              </a:ext>
            </a:extLst>
          </p:cNvPr>
          <p:cNvSpPr txBox="1"/>
          <p:nvPr/>
        </p:nvSpPr>
        <p:spPr>
          <a:xfrm>
            <a:off x="3705251" y="5822132"/>
            <a:ext cx="4572000" cy="369332"/>
          </a:xfrm>
          <a:prstGeom prst="rect">
            <a:avLst/>
          </a:prstGeom>
          <a:noFill/>
        </p:spPr>
        <p:txBody>
          <a:bodyPr wrap="square">
            <a:spAutoFit/>
          </a:bodyPr>
          <a:lstStyle/>
          <a:p>
            <a:r>
              <a:rPr lang="en-US" b="0" i="0" u="none" strike="noStrike" dirty="0">
                <a:solidFill>
                  <a:srgbClr val="111111"/>
                </a:solidFill>
                <a:effectLst/>
                <a:latin typeface="Source Sans Pro" panose="020F0502020204030204" pitchFamily="34" charset="0"/>
              </a:rPr>
              <a:t>Anti-Vaccination League of Canada, 1919</a:t>
            </a:r>
            <a:endParaRPr lang="en-US" dirty="0"/>
          </a:p>
        </p:txBody>
      </p:sp>
    </p:spTree>
    <p:extLst>
      <p:ext uri="{BB962C8B-B14F-4D97-AF65-F5344CB8AC3E}">
        <p14:creationId xmlns:p14="http://schemas.microsoft.com/office/powerpoint/2010/main" val="357997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12F7BA8D-85E6-3BF0-782F-722EEAD86321}"/>
              </a:ext>
            </a:extLst>
          </p:cNvPr>
          <p:cNvSpPr txBox="1">
            <a:spLocks noGrp="1"/>
          </p:cNvSpPr>
          <p:nvPr>
            <p:ph type="title"/>
          </p:nvPr>
        </p:nvSpPr>
        <p:spPr>
          <a:xfrm>
            <a:off x="1835700" y="953590"/>
            <a:ext cx="8520600" cy="572700"/>
          </a:xfrm>
          <a:prstGeom prst="rect">
            <a:avLst/>
          </a:prstGeom>
        </p:spPr>
        <p:txBody>
          <a:bodyPr spcFirstLastPara="1" wrap="square" lIns="91425" tIns="91425" rIns="91425" bIns="91425" anchor="t" anchorCtr="0">
            <a:noAutofit/>
          </a:bodyPr>
          <a:lstStyle/>
          <a:p>
            <a:r>
              <a:rPr lang="en" sz="3800" dirty="0">
                <a:latin typeface="Prata"/>
                <a:ea typeface="Prata"/>
                <a:cs typeface="Prata"/>
                <a:sym typeface="Prata"/>
              </a:rPr>
              <a:t>Fast-forward 227 years…</a:t>
            </a:r>
            <a:endParaRPr sz="3800" dirty="0">
              <a:latin typeface="Prata"/>
              <a:ea typeface="Prata"/>
              <a:cs typeface="Prata"/>
              <a:sym typeface="Prata"/>
            </a:endParaRPr>
          </a:p>
        </p:txBody>
      </p:sp>
      <p:pic>
        <p:nvPicPr>
          <p:cNvPr id="5" name="Picture 4" descr="Graphical user interface, text&#10;&#10;Description automatically generated">
            <a:extLst>
              <a:ext uri="{FF2B5EF4-FFF2-40B4-BE49-F238E27FC236}">
                <a16:creationId xmlns:a16="http://schemas.microsoft.com/office/drawing/2014/main" id="{AB53521F-5068-4AA6-38A2-7694B387130D}"/>
              </a:ext>
            </a:extLst>
          </p:cNvPr>
          <p:cNvPicPr>
            <a:picLocks noChangeAspect="1"/>
          </p:cNvPicPr>
          <p:nvPr/>
        </p:nvPicPr>
        <p:blipFill>
          <a:blip r:embed="rId2"/>
          <a:stretch>
            <a:fillRect/>
          </a:stretch>
        </p:blipFill>
        <p:spPr>
          <a:xfrm>
            <a:off x="4007639" y="1703179"/>
            <a:ext cx="4176722" cy="3868550"/>
          </a:xfrm>
          <a:prstGeom prst="rect">
            <a:avLst/>
          </a:prstGeom>
        </p:spPr>
      </p:pic>
      <p:sp>
        <p:nvSpPr>
          <p:cNvPr id="6" name="TextBox 5">
            <a:extLst>
              <a:ext uri="{FF2B5EF4-FFF2-40B4-BE49-F238E27FC236}">
                <a16:creationId xmlns:a16="http://schemas.microsoft.com/office/drawing/2014/main" id="{6095BECF-CCDE-ECBF-A1CA-70ACF61E68B4}"/>
              </a:ext>
            </a:extLst>
          </p:cNvPr>
          <p:cNvSpPr txBox="1"/>
          <p:nvPr/>
        </p:nvSpPr>
        <p:spPr>
          <a:xfrm>
            <a:off x="4007639" y="5571729"/>
            <a:ext cx="4572000" cy="215444"/>
          </a:xfrm>
          <a:prstGeom prst="rect">
            <a:avLst/>
          </a:prstGeom>
          <a:noFill/>
        </p:spPr>
        <p:txBody>
          <a:bodyPr wrap="square">
            <a:spAutoFit/>
          </a:bodyPr>
          <a:lstStyle/>
          <a:p>
            <a:r>
              <a:rPr lang="en-US" sz="800" dirty="0"/>
              <a:t>Image from BBC Nes: https://www.bbc.com/news/55101238</a:t>
            </a:r>
          </a:p>
        </p:txBody>
      </p:sp>
      <p:sp>
        <p:nvSpPr>
          <p:cNvPr id="7" name="TextBox 6">
            <a:extLst>
              <a:ext uri="{FF2B5EF4-FFF2-40B4-BE49-F238E27FC236}">
                <a16:creationId xmlns:a16="http://schemas.microsoft.com/office/drawing/2014/main" id="{16334E4D-B8E0-A0A2-5508-EAD4F3A19D8B}"/>
              </a:ext>
            </a:extLst>
          </p:cNvPr>
          <p:cNvSpPr txBox="1"/>
          <p:nvPr/>
        </p:nvSpPr>
        <p:spPr>
          <a:xfrm>
            <a:off x="3911946" y="5817950"/>
            <a:ext cx="4572000" cy="369332"/>
          </a:xfrm>
          <a:prstGeom prst="rect">
            <a:avLst/>
          </a:prstGeom>
          <a:noFill/>
        </p:spPr>
        <p:txBody>
          <a:bodyPr wrap="square">
            <a:spAutoFit/>
          </a:bodyPr>
          <a:lstStyle/>
          <a:p>
            <a:pPr algn="ctr"/>
            <a:r>
              <a:rPr lang="en-US" b="0" i="0" u="none" strike="noStrike" dirty="0">
                <a:solidFill>
                  <a:srgbClr val="111111"/>
                </a:solidFill>
                <a:effectLst/>
                <a:latin typeface="Source Sans Pro" panose="020F0502020204030204" pitchFamily="34" charset="0"/>
              </a:rPr>
              <a:t>Social Media, 2023</a:t>
            </a:r>
            <a:endParaRPr lang="en-US" dirty="0"/>
          </a:p>
        </p:txBody>
      </p:sp>
    </p:spTree>
    <p:extLst>
      <p:ext uri="{BB962C8B-B14F-4D97-AF65-F5344CB8AC3E}">
        <p14:creationId xmlns:p14="http://schemas.microsoft.com/office/powerpoint/2010/main" val="131394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An example of how we got here…</a:t>
            </a:r>
          </a:p>
        </p:txBody>
      </p:sp>
      <p:pic>
        <p:nvPicPr>
          <p:cNvPr id="6" name="Picture 5">
            <a:extLst>
              <a:ext uri="{FF2B5EF4-FFF2-40B4-BE49-F238E27FC236}">
                <a16:creationId xmlns:a16="http://schemas.microsoft.com/office/drawing/2014/main" id="{BA901E4A-E305-3B8C-0DDC-24659B44F8F1}"/>
              </a:ext>
            </a:extLst>
          </p:cNvPr>
          <p:cNvPicPr>
            <a:picLocks noChangeAspect="1"/>
          </p:cNvPicPr>
          <p:nvPr/>
        </p:nvPicPr>
        <p:blipFill>
          <a:blip r:embed="rId2"/>
          <a:stretch>
            <a:fillRect/>
          </a:stretch>
        </p:blipFill>
        <p:spPr>
          <a:xfrm>
            <a:off x="4091738" y="1795720"/>
            <a:ext cx="3350462" cy="4020553"/>
          </a:xfrm>
          <a:prstGeom prst="rect">
            <a:avLst/>
          </a:prstGeom>
        </p:spPr>
      </p:pic>
    </p:spTree>
    <p:extLst>
      <p:ext uri="{BB962C8B-B14F-4D97-AF65-F5344CB8AC3E}">
        <p14:creationId xmlns:p14="http://schemas.microsoft.com/office/powerpoint/2010/main" val="3555021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How did we get here?</a:t>
            </a:r>
          </a:p>
        </p:txBody>
      </p:sp>
      <p:pic>
        <p:nvPicPr>
          <p:cNvPr id="3" name="Picture 2" descr="auto0">
            <a:extLst>
              <a:ext uri="{FF2B5EF4-FFF2-40B4-BE49-F238E27FC236}">
                <a16:creationId xmlns:a16="http://schemas.microsoft.com/office/drawing/2014/main" id="{AD052DD7-B10E-8D04-1E65-297669184813}"/>
              </a:ext>
            </a:extLst>
          </p:cNvPr>
          <p:cNvPicPr>
            <a:picLocks noChangeAspect="1" noChangeArrowheads="1"/>
          </p:cNvPicPr>
          <p:nvPr/>
        </p:nvPicPr>
        <p:blipFill>
          <a:blip r:embed="rId2" cstate="print"/>
          <a:srcRect/>
          <a:stretch>
            <a:fillRect/>
          </a:stretch>
        </p:blipFill>
        <p:spPr bwMode="auto">
          <a:xfrm>
            <a:off x="3066534" y="2262174"/>
            <a:ext cx="5187815" cy="2846412"/>
          </a:xfrm>
          <a:prstGeom prst="rect">
            <a:avLst/>
          </a:prstGeom>
          <a:noFill/>
          <a:ln w="9525">
            <a:noFill/>
            <a:miter lim="800000"/>
            <a:headEnd/>
            <a:tailEnd/>
          </a:ln>
        </p:spPr>
      </p:pic>
      <p:sp>
        <p:nvSpPr>
          <p:cNvPr id="4" name="Text Box 5">
            <a:extLst>
              <a:ext uri="{FF2B5EF4-FFF2-40B4-BE49-F238E27FC236}">
                <a16:creationId xmlns:a16="http://schemas.microsoft.com/office/drawing/2014/main" id="{19FE7582-BFBC-FC4E-2063-353A732F4F7A}"/>
              </a:ext>
            </a:extLst>
          </p:cNvPr>
          <p:cNvSpPr txBox="1">
            <a:spLocks noChangeArrowheads="1"/>
          </p:cNvSpPr>
          <p:nvPr/>
        </p:nvSpPr>
        <p:spPr bwMode="auto">
          <a:xfrm>
            <a:off x="2129440" y="1686097"/>
            <a:ext cx="6747847" cy="461665"/>
          </a:xfrm>
          <a:prstGeom prst="rect">
            <a:avLst/>
          </a:prstGeom>
          <a:noFill/>
          <a:ln w="9525">
            <a:noFill/>
            <a:miter lim="800000"/>
            <a:headEnd/>
            <a:tailEnd/>
          </a:ln>
        </p:spPr>
        <p:txBody>
          <a:bodyPr wrap="square">
            <a:spAutoFit/>
          </a:bodyPr>
          <a:lstStyle/>
          <a:p>
            <a:pPr>
              <a:spcBef>
                <a:spcPct val="50000"/>
              </a:spcBef>
            </a:pPr>
            <a:r>
              <a:rPr lang="en-US" sz="2400" dirty="0">
                <a:latin typeface="Times New Roman" pitchFamily="18" charset="0"/>
              </a:rPr>
              <a:t>    Wakefield, A.J., et al. Lancet 351: 637-641, 1998.</a:t>
            </a:r>
          </a:p>
        </p:txBody>
      </p:sp>
      <p:sp>
        <p:nvSpPr>
          <p:cNvPr id="5" name="TextBox 4">
            <a:extLst>
              <a:ext uri="{FF2B5EF4-FFF2-40B4-BE49-F238E27FC236}">
                <a16:creationId xmlns:a16="http://schemas.microsoft.com/office/drawing/2014/main" id="{7459C072-6C0E-F48B-F8AE-6D1371BDC18D}"/>
              </a:ext>
            </a:extLst>
          </p:cNvPr>
          <p:cNvSpPr txBox="1"/>
          <p:nvPr/>
        </p:nvSpPr>
        <p:spPr>
          <a:xfrm>
            <a:off x="1740193" y="5222999"/>
            <a:ext cx="8520599" cy="769441"/>
          </a:xfrm>
          <a:prstGeom prst="rect">
            <a:avLst/>
          </a:prstGeom>
          <a:noFill/>
        </p:spPr>
        <p:txBody>
          <a:bodyPr wrap="square">
            <a:spAutoFit/>
          </a:bodyPr>
          <a:lstStyle/>
          <a:p>
            <a:r>
              <a:rPr lang="en-US" sz="2200" b="0" i="0" u="none" strike="noStrike" dirty="0">
                <a:effectLst/>
                <a:latin typeface="Source Sans Pro" panose="020B0503030403020204" pitchFamily="34" charset="0"/>
              </a:rPr>
              <a:t>Wakefield et al. </a:t>
            </a:r>
            <a:r>
              <a:rPr lang="en-US" sz="2200" dirty="0">
                <a:latin typeface="Source Sans Pro" panose="020B0503030403020204" pitchFamily="34" charset="0"/>
              </a:rPr>
              <a:t>s</a:t>
            </a:r>
            <a:r>
              <a:rPr lang="en-US" sz="2200" b="0" i="0" u="none" strike="noStrike" dirty="0">
                <a:effectLst/>
                <a:latin typeface="Source Sans Pro" panose="020B0503030403020204" pitchFamily="34" charset="0"/>
              </a:rPr>
              <a:t>uggested relationship between measles, mumps, and rubella immunization and autism</a:t>
            </a:r>
            <a:endParaRPr lang="en-US" sz="2200" dirty="0"/>
          </a:p>
        </p:txBody>
      </p:sp>
    </p:spTree>
    <p:extLst>
      <p:ext uri="{BB962C8B-B14F-4D97-AF65-F5344CB8AC3E}">
        <p14:creationId xmlns:p14="http://schemas.microsoft.com/office/powerpoint/2010/main" val="43225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Problems with “the study”</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342900">
              <a:lnSpc>
                <a:spcPct val="100000"/>
              </a:lnSpc>
              <a:spcAft>
                <a:spcPts val="1200"/>
              </a:spcAft>
            </a:pPr>
            <a:r>
              <a:rPr lang="en-US" sz="2800" dirty="0">
                <a:latin typeface="Josefin Sans"/>
                <a:ea typeface="Josefin Sans"/>
                <a:cs typeface="Josefin Sans"/>
                <a:sym typeface="Josefin Sans"/>
              </a:rPr>
              <a:t>Case series methodology (12 cases)</a:t>
            </a:r>
          </a:p>
          <a:p>
            <a:pPr marL="342900">
              <a:lnSpc>
                <a:spcPct val="100000"/>
              </a:lnSpc>
              <a:spcAft>
                <a:spcPts val="1200"/>
              </a:spcAft>
            </a:pPr>
            <a:r>
              <a:rPr lang="en-US" sz="2800" dirty="0">
                <a:latin typeface="Josefin Sans"/>
                <a:ea typeface="Josefin Sans"/>
                <a:cs typeface="Josefin Sans"/>
                <a:sym typeface="Josefin Sans"/>
              </a:rPr>
              <a:t>Most cases were self-referrals from anti-vaccine groups</a:t>
            </a:r>
          </a:p>
          <a:p>
            <a:pPr marL="342900">
              <a:lnSpc>
                <a:spcPct val="100000"/>
              </a:lnSpc>
              <a:spcAft>
                <a:spcPts val="1200"/>
              </a:spcAft>
            </a:pPr>
            <a:r>
              <a:rPr lang="en-US" sz="2800" dirty="0">
                <a:latin typeface="Josefin Sans"/>
                <a:ea typeface="Josefin Sans"/>
                <a:cs typeface="Josefin Sans"/>
                <a:sym typeface="Josefin Sans"/>
              </a:rPr>
              <a:t>Several cases’ symptoms began before (5) or long after (3) MMR vaccine</a:t>
            </a:r>
          </a:p>
          <a:p>
            <a:pPr marL="342900">
              <a:lnSpc>
                <a:spcPct val="100000"/>
              </a:lnSpc>
              <a:spcAft>
                <a:spcPts val="1200"/>
              </a:spcAft>
            </a:pPr>
            <a:r>
              <a:rPr lang="en-US" sz="2800" dirty="0">
                <a:latin typeface="Josefin Sans"/>
                <a:ea typeface="Josefin Sans"/>
                <a:cs typeface="Josefin Sans"/>
                <a:sym typeface="Josefin Sans"/>
              </a:rPr>
              <a:t>Prior to submission, Wakefield had applied for patents on a vaccine to rival MMR vaccine</a:t>
            </a:r>
          </a:p>
          <a:p>
            <a:pPr marL="342900">
              <a:lnSpc>
                <a:spcPct val="100000"/>
              </a:lnSpc>
              <a:spcAft>
                <a:spcPts val="1200"/>
              </a:spcAft>
            </a:pPr>
            <a:r>
              <a:rPr lang="en-US" sz="2800" dirty="0">
                <a:latin typeface="Josefin Sans"/>
                <a:ea typeface="Josefin Sans"/>
                <a:cs typeface="Josefin Sans"/>
                <a:sym typeface="Josefin Sans"/>
              </a:rPr>
              <a:t>Wakefield received &gt;£400,000 from lawyers to prove that the MMR vaccine was dangerous</a:t>
            </a:r>
          </a:p>
          <a:p>
            <a:endParaRPr lang="en-US" dirty="0"/>
          </a:p>
        </p:txBody>
      </p:sp>
    </p:spTree>
    <p:extLst>
      <p:ext uri="{BB962C8B-B14F-4D97-AF65-F5344CB8AC3E}">
        <p14:creationId xmlns:p14="http://schemas.microsoft.com/office/powerpoint/2010/main" val="247279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5 at 12.00.21 PM.png">
            <a:extLst>
              <a:ext uri="{FF2B5EF4-FFF2-40B4-BE49-F238E27FC236}">
                <a16:creationId xmlns:a16="http://schemas.microsoft.com/office/drawing/2014/main" id="{61CCF20C-466A-EEFB-FFC8-8AA277C12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041" y="992352"/>
            <a:ext cx="3682628" cy="5076495"/>
          </a:xfrm>
          <a:prstGeom prst="rect">
            <a:avLst/>
          </a:prstGeom>
        </p:spPr>
      </p:pic>
    </p:spTree>
    <p:extLst>
      <p:ext uri="{BB962C8B-B14F-4D97-AF65-F5344CB8AC3E}">
        <p14:creationId xmlns:p14="http://schemas.microsoft.com/office/powerpoint/2010/main" val="4075706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a:xfrm>
            <a:off x="238125" y="1051827"/>
            <a:ext cx="11953875" cy="825128"/>
          </a:xfrm>
        </p:spPr>
        <p:txBody>
          <a:bodyPr>
            <a:noAutofit/>
          </a:bodyPr>
          <a:lstStyle/>
          <a:p>
            <a:r>
              <a:rPr lang="en-US" sz="3800" dirty="0"/>
              <a:t>Extensive data do NOT support an association between MMR and autism</a:t>
            </a:r>
          </a:p>
        </p:txBody>
      </p:sp>
      <p:pic>
        <p:nvPicPr>
          <p:cNvPr id="4" name="Picture 4">
            <a:extLst>
              <a:ext uri="{FF2B5EF4-FFF2-40B4-BE49-F238E27FC236}">
                <a16:creationId xmlns:a16="http://schemas.microsoft.com/office/drawing/2014/main" id="{8B051D8A-DDDD-B627-5857-88ADBBDDA7B9}"/>
              </a:ext>
            </a:extLst>
          </p:cNvPr>
          <p:cNvPicPr>
            <a:picLocks noChangeAspect="1" noChangeArrowheads="1"/>
          </p:cNvPicPr>
          <p:nvPr/>
        </p:nvPicPr>
        <p:blipFill>
          <a:blip r:embed="rId2" cstate="print"/>
          <a:srcRect/>
          <a:stretch>
            <a:fillRect/>
          </a:stretch>
        </p:blipFill>
        <p:spPr bwMode="auto">
          <a:xfrm>
            <a:off x="3265538" y="2046750"/>
            <a:ext cx="5449824" cy="3974458"/>
          </a:xfrm>
          <a:prstGeom prst="rect">
            <a:avLst/>
          </a:prstGeom>
          <a:noFill/>
          <a:ln w="9525">
            <a:noFill/>
            <a:miter lim="800000"/>
            <a:headEnd/>
            <a:tailEnd/>
          </a:ln>
        </p:spPr>
      </p:pic>
      <p:sp>
        <p:nvSpPr>
          <p:cNvPr id="6" name="TextBox 5">
            <a:extLst>
              <a:ext uri="{FF2B5EF4-FFF2-40B4-BE49-F238E27FC236}">
                <a16:creationId xmlns:a16="http://schemas.microsoft.com/office/drawing/2014/main" id="{C39F21D9-2BDD-B1D6-0B65-D51543AF739C}"/>
              </a:ext>
            </a:extLst>
          </p:cNvPr>
          <p:cNvSpPr txBox="1"/>
          <p:nvPr/>
        </p:nvSpPr>
        <p:spPr>
          <a:xfrm>
            <a:off x="1257868" y="6021208"/>
            <a:ext cx="9676263" cy="276999"/>
          </a:xfrm>
          <a:prstGeom prst="rect">
            <a:avLst/>
          </a:prstGeom>
          <a:noFill/>
        </p:spPr>
        <p:txBody>
          <a:bodyPr wrap="square">
            <a:spAutoFit/>
          </a:bodyPr>
          <a:lstStyle/>
          <a:p>
            <a:r>
              <a:rPr lang="en-US" sz="1200" b="0" i="0" u="none" strike="noStrike" dirty="0">
                <a:solidFill>
                  <a:srgbClr val="212121"/>
                </a:solidFill>
                <a:effectLst/>
                <a:latin typeface="Roboto" panose="02000000000000000000" pitchFamily="2" charset="0"/>
              </a:rPr>
              <a:t>Gerber JS, Offit PA. Vaccines and autism: a tale of shifting hypotheses. </a:t>
            </a:r>
            <a:r>
              <a:rPr lang="en-US" sz="1200" b="0" i="1" u="none" strike="noStrike" dirty="0">
                <a:solidFill>
                  <a:srgbClr val="212121"/>
                </a:solidFill>
                <a:effectLst/>
                <a:latin typeface="Roboto" panose="02000000000000000000" pitchFamily="2" charset="0"/>
              </a:rPr>
              <a:t>Clin Infect Dis</a:t>
            </a:r>
            <a:r>
              <a:rPr lang="en-US" sz="1200" b="0" i="0" u="none" strike="noStrike" dirty="0">
                <a:solidFill>
                  <a:srgbClr val="212121"/>
                </a:solidFill>
                <a:effectLst/>
                <a:latin typeface="Roboto" panose="02000000000000000000" pitchFamily="2" charset="0"/>
              </a:rPr>
              <a:t>. 2009;48(4):456-461. doi:10.1086/596476</a:t>
            </a:r>
            <a:endParaRPr lang="en-US" sz="1200" dirty="0"/>
          </a:p>
        </p:txBody>
      </p:sp>
    </p:spTree>
    <p:extLst>
      <p:ext uri="{BB962C8B-B14F-4D97-AF65-F5344CB8AC3E}">
        <p14:creationId xmlns:p14="http://schemas.microsoft.com/office/powerpoint/2010/main" val="155855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with his hands up&#10;&#10;Description automatically generated with low confidence">
            <a:extLst>
              <a:ext uri="{FF2B5EF4-FFF2-40B4-BE49-F238E27FC236}">
                <a16:creationId xmlns:a16="http://schemas.microsoft.com/office/drawing/2014/main" id="{AFBC49DD-B850-46BC-07DF-EEBF01B12613}"/>
              </a:ext>
            </a:extLst>
          </p:cNvPr>
          <p:cNvPicPr>
            <a:picLocks noChangeAspect="1"/>
          </p:cNvPicPr>
          <p:nvPr/>
        </p:nvPicPr>
        <p:blipFill>
          <a:blip r:embed="rId2"/>
          <a:stretch>
            <a:fillRect/>
          </a:stretch>
        </p:blipFill>
        <p:spPr>
          <a:xfrm>
            <a:off x="2658929" y="1569550"/>
            <a:ext cx="3544598" cy="1992064"/>
          </a:xfrm>
          <a:prstGeom prst="rect">
            <a:avLst/>
          </a:prstGeom>
        </p:spPr>
      </p:pic>
      <p:sp>
        <p:nvSpPr>
          <p:cNvPr id="5" name="Google Shape;74;p16">
            <a:extLst>
              <a:ext uri="{FF2B5EF4-FFF2-40B4-BE49-F238E27FC236}">
                <a16:creationId xmlns:a16="http://schemas.microsoft.com/office/drawing/2014/main" id="{BF355ED2-9A04-64DF-8983-C04ABE1C727D}"/>
              </a:ext>
            </a:extLst>
          </p:cNvPr>
          <p:cNvSpPr txBox="1">
            <a:spLocks/>
          </p:cNvSpPr>
          <p:nvPr/>
        </p:nvSpPr>
        <p:spPr>
          <a:xfrm>
            <a:off x="1513967" y="801189"/>
            <a:ext cx="8520600" cy="5727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latin typeface="Prata"/>
                <a:ea typeface="Prata"/>
                <a:cs typeface="Prata"/>
                <a:sym typeface="Prata"/>
              </a:rPr>
              <a:t>However, the damage was already done…</a:t>
            </a:r>
            <a:endParaRPr lang="en-US" sz="3800" dirty="0">
              <a:latin typeface="Prata"/>
              <a:ea typeface="Prata"/>
              <a:cs typeface="Prata"/>
              <a:sym typeface="Prata"/>
            </a:endParaRPr>
          </a:p>
        </p:txBody>
      </p:sp>
      <p:pic>
        <p:nvPicPr>
          <p:cNvPr id="6" name="Picture 5">
            <a:extLst>
              <a:ext uri="{FF2B5EF4-FFF2-40B4-BE49-F238E27FC236}">
                <a16:creationId xmlns:a16="http://schemas.microsoft.com/office/drawing/2014/main" id="{CF834BBF-4148-128D-8839-C95F53EEA5DF}"/>
              </a:ext>
            </a:extLst>
          </p:cNvPr>
          <p:cNvPicPr>
            <a:picLocks noChangeAspect="1"/>
          </p:cNvPicPr>
          <p:nvPr/>
        </p:nvPicPr>
        <p:blipFill>
          <a:blip r:embed="rId3"/>
          <a:stretch>
            <a:fillRect/>
          </a:stretch>
        </p:blipFill>
        <p:spPr>
          <a:xfrm>
            <a:off x="2248394" y="2849710"/>
            <a:ext cx="2374900" cy="3225800"/>
          </a:xfrm>
          <a:prstGeom prst="rect">
            <a:avLst/>
          </a:prstGeom>
        </p:spPr>
      </p:pic>
      <p:pic>
        <p:nvPicPr>
          <p:cNvPr id="7" name="Picture 6" descr="A group of people holding signs&#10;&#10;Description automatically generated with medium confidence">
            <a:extLst>
              <a:ext uri="{FF2B5EF4-FFF2-40B4-BE49-F238E27FC236}">
                <a16:creationId xmlns:a16="http://schemas.microsoft.com/office/drawing/2014/main" id="{E8D9F554-FA65-A5B1-F400-417293D34595}"/>
              </a:ext>
            </a:extLst>
          </p:cNvPr>
          <p:cNvPicPr>
            <a:picLocks noChangeAspect="1"/>
          </p:cNvPicPr>
          <p:nvPr/>
        </p:nvPicPr>
        <p:blipFill>
          <a:blip r:embed="rId4"/>
          <a:stretch>
            <a:fillRect/>
          </a:stretch>
        </p:blipFill>
        <p:spPr>
          <a:xfrm>
            <a:off x="5808230" y="1976704"/>
            <a:ext cx="4143177" cy="2485906"/>
          </a:xfrm>
          <a:prstGeom prst="rect">
            <a:avLst/>
          </a:prstGeom>
        </p:spPr>
      </p:pic>
      <p:pic>
        <p:nvPicPr>
          <p:cNvPr id="8" name="Picture 7" descr="A person wearing a hat&#10;&#10;Description automatically generated with medium confidence">
            <a:extLst>
              <a:ext uri="{FF2B5EF4-FFF2-40B4-BE49-F238E27FC236}">
                <a16:creationId xmlns:a16="http://schemas.microsoft.com/office/drawing/2014/main" id="{367B51F2-0643-69B5-3127-E4E8475685B0}"/>
              </a:ext>
            </a:extLst>
          </p:cNvPr>
          <p:cNvPicPr>
            <a:picLocks noChangeAspect="1"/>
          </p:cNvPicPr>
          <p:nvPr/>
        </p:nvPicPr>
        <p:blipFill>
          <a:blip r:embed="rId5"/>
          <a:stretch>
            <a:fillRect/>
          </a:stretch>
        </p:blipFill>
        <p:spPr>
          <a:xfrm>
            <a:off x="5110849" y="4024378"/>
            <a:ext cx="2768969" cy="2082093"/>
          </a:xfrm>
          <a:prstGeom prst="rect">
            <a:avLst/>
          </a:prstGeom>
        </p:spPr>
      </p:pic>
    </p:spTree>
    <p:extLst>
      <p:ext uri="{BB962C8B-B14F-4D97-AF65-F5344CB8AC3E}">
        <p14:creationId xmlns:p14="http://schemas.microsoft.com/office/powerpoint/2010/main" val="6108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How did we get here?</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latin typeface="Josefin Sans"/>
                <a:ea typeface="Josefin Sans"/>
                <a:cs typeface="Josefin Sans"/>
                <a:sym typeface="Josefin Sans"/>
              </a:rPr>
              <a:t>Vaccines are victims of their own success</a:t>
            </a:r>
          </a:p>
          <a:p>
            <a:pPr marL="800100" lvl="1">
              <a:lnSpc>
                <a:spcPct val="100000"/>
              </a:lnSpc>
              <a:spcAft>
                <a:spcPts val="1200"/>
              </a:spcAft>
            </a:pPr>
            <a:r>
              <a:rPr lang="en-US" sz="2400" dirty="0">
                <a:latin typeface="Josefin Sans"/>
                <a:ea typeface="Josefin Sans"/>
                <a:cs typeface="Josefin Sans"/>
                <a:sym typeface="Josefin Sans"/>
              </a:rPr>
              <a:t>Loss of diseases’ visibility</a:t>
            </a:r>
          </a:p>
          <a:p>
            <a:pPr marL="800100" lvl="1">
              <a:lnSpc>
                <a:spcPct val="100000"/>
              </a:lnSpc>
              <a:spcAft>
                <a:spcPts val="1200"/>
              </a:spcAft>
            </a:pPr>
            <a:r>
              <a:rPr lang="en-US" sz="2400" dirty="0">
                <a:latin typeface="Josefin Sans"/>
                <a:ea typeface="Josefin Sans"/>
                <a:cs typeface="Josefin Sans"/>
                <a:sym typeface="Josefin Sans"/>
              </a:rPr>
              <a:t>Loss of a sense of urgency</a:t>
            </a:r>
          </a:p>
          <a:p>
            <a:pPr marL="800100" lvl="1">
              <a:lnSpc>
                <a:spcPct val="100000"/>
              </a:lnSpc>
              <a:spcAft>
                <a:spcPts val="1200"/>
              </a:spcAft>
            </a:pPr>
            <a:r>
              <a:rPr lang="en-US" sz="2400" dirty="0">
                <a:latin typeface="Josefin Sans"/>
                <a:ea typeface="Josefin Sans"/>
                <a:cs typeface="Josefin Sans"/>
                <a:sym typeface="Josefin Sans"/>
              </a:rPr>
              <a:t>Lack of fear</a:t>
            </a:r>
          </a:p>
          <a:p>
            <a:pPr marL="342900">
              <a:lnSpc>
                <a:spcPct val="100000"/>
              </a:lnSpc>
              <a:spcAft>
                <a:spcPts val="1200"/>
              </a:spcAft>
            </a:pPr>
            <a:r>
              <a:rPr lang="en-US" sz="2800" dirty="0">
                <a:latin typeface="Josefin Sans"/>
                <a:ea typeface="Josefin Sans"/>
                <a:cs typeface="Josefin Sans"/>
                <a:sym typeface="Josefin Sans"/>
              </a:rPr>
              <a:t>The assault on science</a:t>
            </a:r>
          </a:p>
          <a:p>
            <a:pPr marL="800100" lvl="1">
              <a:lnSpc>
                <a:spcPct val="100000"/>
              </a:lnSpc>
              <a:spcAft>
                <a:spcPts val="1200"/>
              </a:spcAft>
            </a:pPr>
            <a:r>
              <a:rPr lang="en-US" sz="2400" dirty="0">
                <a:latin typeface="Josefin Sans"/>
                <a:ea typeface="Josefin Sans"/>
                <a:cs typeface="Josefin Sans"/>
                <a:sym typeface="Josefin Sans"/>
              </a:rPr>
              <a:t>Evidence or facts are seen as just a matter of opinion</a:t>
            </a:r>
          </a:p>
          <a:p>
            <a:pPr marL="800100" lvl="1">
              <a:lnSpc>
                <a:spcPct val="100000"/>
              </a:lnSpc>
              <a:spcAft>
                <a:spcPts val="1200"/>
              </a:spcAft>
            </a:pPr>
            <a:r>
              <a:rPr lang="en-US" sz="2400" dirty="0">
                <a:latin typeface="Josefin Sans"/>
                <a:ea typeface="Josefin Sans"/>
                <a:cs typeface="Josefin Sans"/>
                <a:sym typeface="Josefin Sans"/>
              </a:rPr>
              <a:t>Simple ‘belief’ is often considered as valid as critical thinking </a:t>
            </a:r>
          </a:p>
        </p:txBody>
      </p:sp>
    </p:spTree>
    <p:extLst>
      <p:ext uri="{BB962C8B-B14F-4D97-AF65-F5344CB8AC3E}">
        <p14:creationId xmlns:p14="http://schemas.microsoft.com/office/powerpoint/2010/main" val="54300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0" indent="0">
              <a:buNone/>
            </a:pPr>
            <a:r>
              <a:rPr lang="en-US" sz="2800" dirty="0">
                <a:latin typeface="Josefin Sans"/>
                <a:ea typeface="Josefin Sans"/>
                <a:cs typeface="Josefin Sans"/>
                <a:sym typeface="Josefin Sans"/>
              </a:rPr>
              <a:t>No financial disclosures or conflicts of interest.</a:t>
            </a:r>
          </a:p>
          <a:p>
            <a:pPr marL="0" indent="0">
              <a:buNone/>
            </a:pPr>
            <a:endParaRPr lang="en-US" dirty="0"/>
          </a:p>
        </p:txBody>
      </p:sp>
    </p:spTree>
    <p:extLst>
      <p:ext uri="{BB962C8B-B14F-4D97-AF65-F5344CB8AC3E}">
        <p14:creationId xmlns:p14="http://schemas.microsoft.com/office/powerpoint/2010/main" val="75873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63339-2E49-4F5D-85F4-C4DDAA34E360}"/>
              </a:ext>
            </a:extLst>
          </p:cNvPr>
          <p:cNvSpPr>
            <a:spLocks noGrp="1"/>
          </p:cNvSpPr>
          <p:nvPr>
            <p:ph type="body" sz="quarter" idx="10"/>
          </p:nvPr>
        </p:nvSpPr>
        <p:spPr>
          <a:xfrm>
            <a:off x="642480" y="489487"/>
            <a:ext cx="11144707" cy="1236663"/>
          </a:xfrm>
        </p:spPr>
        <p:txBody>
          <a:bodyPr>
            <a:normAutofit fontScale="85000" lnSpcReduction="10000"/>
          </a:bodyPr>
          <a:lstStyle/>
          <a:p>
            <a:r>
              <a:rPr lang="en-US" sz="6000" dirty="0"/>
              <a:t>Epidemiology of Vaccine Hesitancy</a:t>
            </a:r>
          </a:p>
        </p:txBody>
      </p:sp>
    </p:spTree>
    <p:extLst>
      <p:ext uri="{BB962C8B-B14F-4D97-AF65-F5344CB8AC3E}">
        <p14:creationId xmlns:p14="http://schemas.microsoft.com/office/powerpoint/2010/main" val="314966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FC7B9F9D-4B29-08F6-DD65-24E1958E2223}"/>
              </a:ext>
            </a:extLst>
          </p:cNvPr>
          <p:cNvSpPr txBox="1">
            <a:spLocks noGrp="1"/>
          </p:cNvSpPr>
          <p:nvPr>
            <p:ph type="title"/>
          </p:nvPr>
        </p:nvSpPr>
        <p:spPr>
          <a:xfrm>
            <a:off x="1936887" y="1787512"/>
            <a:ext cx="8520600" cy="572700"/>
          </a:xfrm>
          <a:prstGeom prst="rect">
            <a:avLst/>
          </a:prstGeom>
        </p:spPr>
        <p:txBody>
          <a:bodyPr spcFirstLastPara="1" wrap="square" lIns="91425" tIns="91425" rIns="91425" bIns="91425" anchor="t" anchorCtr="0">
            <a:noAutofit/>
          </a:bodyPr>
          <a:lstStyle/>
          <a:p>
            <a:pPr marL="0" indent="0">
              <a:lnSpc>
                <a:spcPct val="100000"/>
              </a:lnSpc>
              <a:spcAft>
                <a:spcPts val="1200"/>
              </a:spcAft>
              <a:buNone/>
            </a:pPr>
            <a:r>
              <a:rPr lang="en-US" sz="4900" dirty="0">
                <a:latin typeface="Josefin Sans"/>
                <a:ea typeface="Josefin Sans"/>
                <a:cs typeface="Josefin Sans"/>
                <a:sym typeface="Josefin Sans"/>
              </a:rPr>
              <a:t>What is “vaccine hesitancy”?</a:t>
            </a:r>
          </a:p>
        </p:txBody>
      </p:sp>
      <p:sp>
        <p:nvSpPr>
          <p:cNvPr id="5" name="Google Shape;75;p16">
            <a:extLst>
              <a:ext uri="{FF2B5EF4-FFF2-40B4-BE49-F238E27FC236}">
                <a16:creationId xmlns:a16="http://schemas.microsoft.com/office/drawing/2014/main" id="{9462B226-3BBA-FE18-8DD0-E680FB576435}"/>
              </a:ext>
            </a:extLst>
          </p:cNvPr>
          <p:cNvSpPr txBox="1">
            <a:spLocks/>
          </p:cNvSpPr>
          <p:nvPr/>
        </p:nvSpPr>
        <p:spPr>
          <a:xfrm>
            <a:off x="1702711" y="2852927"/>
            <a:ext cx="8520600" cy="115214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Font typeface="Arial" panose="020B0604020202020204" pitchFamily="34" charset="0"/>
              <a:buNone/>
            </a:pPr>
            <a:r>
              <a:rPr lang="en-US" sz="3000" dirty="0">
                <a:latin typeface="Josefin Sans"/>
                <a:ea typeface="Josefin Sans"/>
                <a:cs typeface="Josefin Sans"/>
                <a:sym typeface="Josefin Sans"/>
              </a:rPr>
              <a:t>A motivational state of being conflicted about, or opposed to, getting vaccinated </a:t>
            </a:r>
            <a:r>
              <a:rPr lang="en-US" sz="3000" i="1" dirty="0">
                <a:latin typeface="Josefin Sans"/>
                <a:ea typeface="Josefin Sans"/>
                <a:cs typeface="Josefin Sans"/>
                <a:sym typeface="Josefin Sans"/>
              </a:rPr>
              <a:t>(or having their children vaccinated)</a:t>
            </a:r>
            <a:r>
              <a:rPr lang="en-US" sz="3000" dirty="0">
                <a:latin typeface="Josefin Sans"/>
                <a:ea typeface="Josefin Sans"/>
                <a:cs typeface="Josefin Sans"/>
                <a:sym typeface="Josefin Sans"/>
              </a:rPr>
              <a:t>.</a:t>
            </a:r>
          </a:p>
          <a:p>
            <a:pPr marL="342900">
              <a:lnSpc>
                <a:spcPct val="100000"/>
              </a:lnSpc>
              <a:spcAft>
                <a:spcPts val="1200"/>
              </a:spcAft>
            </a:pPr>
            <a:endParaRPr lang="en-US" sz="3000" dirty="0">
              <a:latin typeface="Josefin Sans"/>
              <a:ea typeface="Josefin Sans"/>
              <a:cs typeface="Josefin Sans"/>
              <a:sym typeface="Josefin Sans"/>
            </a:endParaRPr>
          </a:p>
        </p:txBody>
      </p:sp>
    </p:spTree>
    <p:extLst>
      <p:ext uri="{BB962C8B-B14F-4D97-AF65-F5344CB8AC3E}">
        <p14:creationId xmlns:p14="http://schemas.microsoft.com/office/powerpoint/2010/main" val="25572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52E4C082-31AF-8F36-7302-8A504DB3A7D4}"/>
              </a:ext>
            </a:extLst>
          </p:cNvPr>
          <p:cNvPicPr>
            <a:picLocks noChangeAspect="1"/>
          </p:cNvPicPr>
          <p:nvPr/>
        </p:nvPicPr>
        <p:blipFill>
          <a:blip r:embed="rId2"/>
          <a:stretch>
            <a:fillRect/>
          </a:stretch>
        </p:blipFill>
        <p:spPr>
          <a:xfrm>
            <a:off x="1818767" y="1534206"/>
            <a:ext cx="8046630" cy="4108085"/>
          </a:xfrm>
          <a:prstGeom prst="rect">
            <a:avLst/>
          </a:prstGeom>
          <a:noFill/>
          <a:ln>
            <a:noFill/>
          </a:ln>
        </p:spPr>
      </p:pic>
      <p:sp>
        <p:nvSpPr>
          <p:cNvPr id="5" name="Google Shape;74;p16">
            <a:extLst>
              <a:ext uri="{FF2B5EF4-FFF2-40B4-BE49-F238E27FC236}">
                <a16:creationId xmlns:a16="http://schemas.microsoft.com/office/drawing/2014/main" id="{E5CE8C25-1729-A4FA-AF1F-FBAB1FBA040E}"/>
              </a:ext>
            </a:extLst>
          </p:cNvPr>
          <p:cNvSpPr txBox="1">
            <a:spLocks noGrp="1"/>
          </p:cNvSpPr>
          <p:nvPr>
            <p:ph type="title"/>
          </p:nvPr>
        </p:nvSpPr>
        <p:spPr>
          <a:xfrm>
            <a:off x="1852633" y="1055190"/>
            <a:ext cx="8520600" cy="572700"/>
          </a:xfrm>
          <a:prstGeom prst="rect">
            <a:avLst/>
          </a:prstGeom>
        </p:spPr>
        <p:txBody>
          <a:bodyPr spcFirstLastPara="1" wrap="square" lIns="91425" tIns="91425" rIns="91425" bIns="91425" anchor="t" anchorCtr="0">
            <a:noAutofit/>
          </a:bodyPr>
          <a:lstStyle/>
          <a:p>
            <a:r>
              <a:rPr lang="en" sz="3800" dirty="0">
                <a:latin typeface="Prata"/>
                <a:ea typeface="Prata"/>
                <a:cs typeface="Prata"/>
                <a:sym typeface="Prata"/>
              </a:rPr>
              <a:t>Vaccine Hesitancy Continuum</a:t>
            </a:r>
            <a:endParaRPr sz="3800" dirty="0">
              <a:latin typeface="Prata"/>
              <a:ea typeface="Prata"/>
              <a:cs typeface="Prata"/>
              <a:sym typeface="Prata"/>
            </a:endParaRPr>
          </a:p>
        </p:txBody>
      </p:sp>
      <p:sp>
        <p:nvSpPr>
          <p:cNvPr id="6" name="Text Placeholder 2">
            <a:extLst>
              <a:ext uri="{FF2B5EF4-FFF2-40B4-BE49-F238E27FC236}">
                <a16:creationId xmlns:a16="http://schemas.microsoft.com/office/drawing/2014/main" id="{826D32BB-475A-D31D-9210-EC872F2ED7E0}"/>
              </a:ext>
            </a:extLst>
          </p:cNvPr>
          <p:cNvSpPr txBox="1">
            <a:spLocks/>
          </p:cNvSpPr>
          <p:nvPr/>
        </p:nvSpPr>
        <p:spPr>
          <a:xfrm>
            <a:off x="1852633" y="5448246"/>
            <a:ext cx="8520600" cy="85096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percentage who refuse all vaccine remains low (&lt;1.3%)</a:t>
            </a:r>
          </a:p>
          <a:p>
            <a:r>
              <a:rPr lang="en-US"/>
              <a:t>Prevalence of under-vaccination has been rising (alternative schedules)</a:t>
            </a:r>
            <a:endParaRPr lang="en-US" dirty="0"/>
          </a:p>
        </p:txBody>
      </p:sp>
    </p:spTree>
    <p:extLst>
      <p:ext uri="{BB962C8B-B14F-4D97-AF65-F5344CB8AC3E}">
        <p14:creationId xmlns:p14="http://schemas.microsoft.com/office/powerpoint/2010/main" val="345027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website&#10;&#10;Description automatically generated with low confidence">
            <a:extLst>
              <a:ext uri="{FF2B5EF4-FFF2-40B4-BE49-F238E27FC236}">
                <a16:creationId xmlns:a16="http://schemas.microsoft.com/office/drawing/2014/main" id="{26A6F820-67E2-9FFD-746B-11179E637716}"/>
              </a:ext>
            </a:extLst>
          </p:cNvPr>
          <p:cNvPicPr>
            <a:picLocks noChangeAspect="1"/>
          </p:cNvPicPr>
          <p:nvPr/>
        </p:nvPicPr>
        <p:blipFill>
          <a:blip r:embed="rId2"/>
          <a:stretch>
            <a:fillRect/>
          </a:stretch>
        </p:blipFill>
        <p:spPr>
          <a:xfrm>
            <a:off x="361558" y="1301750"/>
            <a:ext cx="5346700" cy="2298700"/>
          </a:xfrm>
          <a:prstGeom prst="rect">
            <a:avLst/>
          </a:prstGeom>
        </p:spPr>
      </p:pic>
      <p:pic>
        <p:nvPicPr>
          <p:cNvPr id="9" name="Picture 8" descr="A close up of a roll of toilet paper&#10;&#10;Description automatically generated with medium confidence">
            <a:extLst>
              <a:ext uri="{FF2B5EF4-FFF2-40B4-BE49-F238E27FC236}">
                <a16:creationId xmlns:a16="http://schemas.microsoft.com/office/drawing/2014/main" id="{B5945FD4-ECFB-6C5A-35AB-0207098B43CE}"/>
              </a:ext>
            </a:extLst>
          </p:cNvPr>
          <p:cNvPicPr>
            <a:picLocks noChangeAspect="1"/>
          </p:cNvPicPr>
          <p:nvPr/>
        </p:nvPicPr>
        <p:blipFill>
          <a:blip r:embed="rId3"/>
          <a:stretch>
            <a:fillRect/>
          </a:stretch>
        </p:blipFill>
        <p:spPr>
          <a:xfrm>
            <a:off x="5361287" y="4191304"/>
            <a:ext cx="6830713" cy="1497643"/>
          </a:xfrm>
          <a:prstGeom prst="rect">
            <a:avLst/>
          </a:prstGeom>
        </p:spPr>
      </p:pic>
      <p:pic>
        <p:nvPicPr>
          <p:cNvPr id="10" name="Picture 9" descr="A screenshot of a news&#10;&#10;Description automatically generated with low confidence">
            <a:extLst>
              <a:ext uri="{FF2B5EF4-FFF2-40B4-BE49-F238E27FC236}">
                <a16:creationId xmlns:a16="http://schemas.microsoft.com/office/drawing/2014/main" id="{C3238251-7E4A-E886-AFD8-36FDC43C1E57}"/>
              </a:ext>
            </a:extLst>
          </p:cNvPr>
          <p:cNvPicPr>
            <a:picLocks noChangeAspect="1"/>
          </p:cNvPicPr>
          <p:nvPr/>
        </p:nvPicPr>
        <p:blipFill>
          <a:blip r:embed="rId4"/>
          <a:stretch>
            <a:fillRect/>
          </a:stretch>
        </p:blipFill>
        <p:spPr>
          <a:xfrm>
            <a:off x="5943544" y="1048140"/>
            <a:ext cx="6009638" cy="1618556"/>
          </a:xfrm>
          <a:prstGeom prst="rect">
            <a:avLst/>
          </a:prstGeom>
        </p:spPr>
      </p:pic>
      <p:pic>
        <p:nvPicPr>
          <p:cNvPr id="11" name="Picture 10" descr="A close-up of a sign&#10;&#10;Description automatically generated with medium confidence">
            <a:extLst>
              <a:ext uri="{FF2B5EF4-FFF2-40B4-BE49-F238E27FC236}">
                <a16:creationId xmlns:a16="http://schemas.microsoft.com/office/drawing/2014/main" id="{52A242DD-3DA9-77A8-97B5-BAB3139E367A}"/>
              </a:ext>
            </a:extLst>
          </p:cNvPr>
          <p:cNvPicPr>
            <a:picLocks noChangeAspect="1"/>
          </p:cNvPicPr>
          <p:nvPr/>
        </p:nvPicPr>
        <p:blipFill>
          <a:blip r:embed="rId5"/>
          <a:stretch>
            <a:fillRect/>
          </a:stretch>
        </p:blipFill>
        <p:spPr>
          <a:xfrm>
            <a:off x="238583" y="4876713"/>
            <a:ext cx="5592649" cy="1359074"/>
          </a:xfrm>
          <a:prstGeom prst="rect">
            <a:avLst/>
          </a:prstGeom>
        </p:spPr>
      </p:pic>
      <p:pic>
        <p:nvPicPr>
          <p:cNvPr id="12" name="Picture 11" descr="A screenshot of a cell phone&#10;&#10;Description automatically generated with low confidence">
            <a:extLst>
              <a:ext uri="{FF2B5EF4-FFF2-40B4-BE49-F238E27FC236}">
                <a16:creationId xmlns:a16="http://schemas.microsoft.com/office/drawing/2014/main" id="{35AE9849-7C4A-DEF2-7D94-2B6DA2DC27C5}"/>
              </a:ext>
            </a:extLst>
          </p:cNvPr>
          <p:cNvPicPr>
            <a:picLocks noChangeAspect="1"/>
          </p:cNvPicPr>
          <p:nvPr/>
        </p:nvPicPr>
        <p:blipFill>
          <a:blip r:embed="rId6"/>
          <a:stretch>
            <a:fillRect/>
          </a:stretch>
        </p:blipFill>
        <p:spPr>
          <a:xfrm>
            <a:off x="4489057" y="2955925"/>
            <a:ext cx="6149975" cy="946150"/>
          </a:xfrm>
          <a:prstGeom prst="rect">
            <a:avLst/>
          </a:prstGeom>
        </p:spPr>
      </p:pic>
    </p:spTree>
    <p:extLst>
      <p:ext uri="{BB962C8B-B14F-4D97-AF65-F5344CB8AC3E}">
        <p14:creationId xmlns:p14="http://schemas.microsoft.com/office/powerpoint/2010/main" val="3645203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5;p39">
            <a:extLst>
              <a:ext uri="{FF2B5EF4-FFF2-40B4-BE49-F238E27FC236}">
                <a16:creationId xmlns:a16="http://schemas.microsoft.com/office/drawing/2014/main" id="{F6AA4C56-6E92-BB8B-01CB-89D22095C09D}"/>
              </a:ext>
            </a:extLst>
          </p:cNvPr>
          <p:cNvPicPr preferRelativeResize="0"/>
          <p:nvPr/>
        </p:nvPicPr>
        <p:blipFill>
          <a:blip r:embed="rId2">
            <a:alphaModFix/>
          </a:blip>
          <a:stretch>
            <a:fillRect/>
          </a:stretch>
        </p:blipFill>
        <p:spPr>
          <a:xfrm>
            <a:off x="480625" y="915237"/>
            <a:ext cx="11230416" cy="5027525"/>
          </a:xfrm>
          <a:prstGeom prst="rect">
            <a:avLst/>
          </a:prstGeom>
          <a:noFill/>
          <a:ln>
            <a:noFill/>
          </a:ln>
        </p:spPr>
      </p:pic>
      <p:sp>
        <p:nvSpPr>
          <p:cNvPr id="5" name="Google Shape;196;p39">
            <a:extLst>
              <a:ext uri="{FF2B5EF4-FFF2-40B4-BE49-F238E27FC236}">
                <a16:creationId xmlns:a16="http://schemas.microsoft.com/office/drawing/2014/main" id="{071661B3-4D9B-4B9E-95ED-14F0701227AC}"/>
              </a:ext>
            </a:extLst>
          </p:cNvPr>
          <p:cNvSpPr txBox="1"/>
          <p:nvPr/>
        </p:nvSpPr>
        <p:spPr>
          <a:xfrm>
            <a:off x="480625" y="5804274"/>
            <a:ext cx="11711375"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00" kern="0" dirty="0">
                <a:solidFill>
                  <a:schemeClr val="tx1"/>
                </a:solidFill>
                <a:latin typeface="Arial"/>
                <a:cs typeface="Arial"/>
                <a:sym typeface="Arial"/>
              </a:rPr>
              <a:t>Daley, M., Glanz, J., Clarke, C., Albers, A., </a:t>
            </a:r>
            <a:r>
              <a:rPr lang="en" sz="1000" kern="0" dirty="0" err="1">
                <a:solidFill>
                  <a:schemeClr val="tx1"/>
                </a:solidFill>
                <a:latin typeface="Arial"/>
                <a:cs typeface="Arial"/>
                <a:sym typeface="Arial"/>
              </a:rPr>
              <a:t>Michels</a:t>
            </a:r>
            <a:r>
              <a:rPr lang="en" sz="1000" kern="0" dirty="0">
                <a:solidFill>
                  <a:schemeClr val="tx1"/>
                </a:solidFill>
                <a:latin typeface="Arial"/>
                <a:cs typeface="Arial"/>
                <a:sym typeface="Arial"/>
              </a:rPr>
              <a:t>, S., Freeman, R., Newcomer, S. National Trends in Patterns of </a:t>
            </a:r>
            <a:r>
              <a:rPr lang="en" sz="1000" kern="0" dirty="0" err="1">
                <a:solidFill>
                  <a:schemeClr val="tx1"/>
                </a:solidFill>
                <a:latin typeface="Arial"/>
                <a:cs typeface="Arial"/>
                <a:sym typeface="Arial"/>
              </a:rPr>
              <a:t>Undervaccination</a:t>
            </a:r>
            <a:r>
              <a:rPr lang="en" sz="1000" kern="0" dirty="0">
                <a:solidFill>
                  <a:schemeClr val="tx1"/>
                </a:solidFill>
                <a:latin typeface="Arial"/>
                <a:cs typeface="Arial"/>
                <a:sym typeface="Arial"/>
              </a:rPr>
              <a:t> in Early Childhood. </a:t>
            </a:r>
            <a:r>
              <a:rPr lang="en" sz="1000" kern="0" dirty="0" err="1">
                <a:solidFill>
                  <a:schemeClr val="tx1"/>
                </a:solidFill>
                <a:latin typeface="Arial"/>
                <a:cs typeface="Arial"/>
                <a:sym typeface="Arial"/>
              </a:rPr>
              <a:t>Peditric</a:t>
            </a:r>
            <a:r>
              <a:rPr lang="en" sz="1000" kern="0" dirty="0">
                <a:solidFill>
                  <a:schemeClr val="tx1"/>
                </a:solidFill>
                <a:latin typeface="Arial"/>
                <a:cs typeface="Arial"/>
                <a:sym typeface="Arial"/>
              </a:rPr>
              <a:t> Academic Societies Meeting, April 2023, Washington, D.C. (</a:t>
            </a:r>
            <a:r>
              <a:rPr lang="en" sz="1000" u="sng" kern="0" dirty="0">
                <a:solidFill>
                  <a:schemeClr val="tx1"/>
                </a:solidFill>
                <a:latin typeface="Arial"/>
                <a:cs typeface="Arial"/>
                <a:sym typeface="Arial"/>
              </a:rPr>
              <a:t>Preliminary data</a:t>
            </a:r>
            <a:r>
              <a:rPr lang="en" sz="1000" kern="0" dirty="0">
                <a:solidFill>
                  <a:schemeClr val="tx1"/>
                </a:solidFill>
                <a:latin typeface="Arial"/>
                <a:cs typeface="Arial"/>
                <a:sym typeface="Arial"/>
              </a:rPr>
              <a:t>)</a:t>
            </a:r>
            <a:endParaRPr sz="1000" kern="0" dirty="0">
              <a:solidFill>
                <a:schemeClr val="tx1"/>
              </a:solidFill>
              <a:latin typeface="Arial"/>
              <a:cs typeface="Arial"/>
              <a:sym typeface="Arial"/>
            </a:endParaRPr>
          </a:p>
        </p:txBody>
      </p:sp>
    </p:spTree>
    <p:extLst>
      <p:ext uri="{BB962C8B-B14F-4D97-AF65-F5344CB8AC3E}">
        <p14:creationId xmlns:p14="http://schemas.microsoft.com/office/powerpoint/2010/main" val="4231781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p38">
            <a:extLst>
              <a:ext uri="{FF2B5EF4-FFF2-40B4-BE49-F238E27FC236}">
                <a16:creationId xmlns:a16="http://schemas.microsoft.com/office/drawing/2014/main" id="{2B0EB2B5-49C3-11C6-8065-60D09F857745}"/>
              </a:ext>
            </a:extLst>
          </p:cNvPr>
          <p:cNvSpPr txBox="1"/>
          <p:nvPr/>
        </p:nvSpPr>
        <p:spPr>
          <a:xfrm>
            <a:off x="8933461" y="4122383"/>
            <a:ext cx="3200400" cy="1182335"/>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US" sz="1000" b="0" i="0" u="none" strike="noStrike" dirty="0">
                <a:solidFill>
                  <a:srgbClr val="212121"/>
                </a:solidFill>
                <a:effectLst/>
                <a:latin typeface="BlinkMacSystemFont"/>
              </a:rPr>
              <a:t>Higgins DM, Moss A, Blackwell S, O'Leary ST. The COVID-19 Pandemic and Parental Attitudes Toward Routine Childhood Vaccines. </a:t>
            </a:r>
            <a:r>
              <a:rPr lang="en-US" sz="1000" b="0" i="1" u="none" strike="noStrike" dirty="0">
                <a:solidFill>
                  <a:srgbClr val="212121"/>
                </a:solidFill>
                <a:effectLst/>
                <a:latin typeface="BlinkMacSystemFont"/>
              </a:rPr>
              <a:t>Pediatrics</a:t>
            </a:r>
            <a:r>
              <a:rPr lang="en-US" sz="1000" b="0" i="0" u="none" strike="noStrike" dirty="0">
                <a:solidFill>
                  <a:srgbClr val="212121"/>
                </a:solidFill>
                <a:effectLst/>
                <a:latin typeface="BlinkMacSystemFont"/>
              </a:rPr>
              <a:t>. 2023;152(5):e2023062927. doi:10.1542/peds.2023-062927</a:t>
            </a:r>
            <a:endParaRPr sz="1000" kern="0" baseline="30000" dirty="0">
              <a:solidFill>
                <a:schemeClr val="tx1"/>
              </a:solidFill>
              <a:latin typeface="Arial"/>
              <a:cs typeface="Arial"/>
              <a:sym typeface="Arial"/>
            </a:endParaRPr>
          </a:p>
        </p:txBody>
      </p:sp>
      <p:sp>
        <p:nvSpPr>
          <p:cNvPr id="7" name="Date Placeholder 3">
            <a:extLst>
              <a:ext uri="{FF2B5EF4-FFF2-40B4-BE49-F238E27FC236}">
                <a16:creationId xmlns:a16="http://schemas.microsoft.com/office/drawing/2014/main" id="{32BCCE33-E9AA-FACF-0CD4-FC71444FDDFD}"/>
              </a:ext>
            </a:extLst>
          </p:cNvPr>
          <p:cNvSpPr>
            <a:spLocks noGrp="1" noChangeArrowheads="1"/>
          </p:cNvSpPr>
          <p:nvPr>
            <p:custDataLst>
              <p:tags r:id="rId1"/>
            </p:custDataLst>
          </p:nvPr>
        </p:nvSpPr>
        <p:spPr bwMode="auto">
          <a:xfrm>
            <a:off x="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solidFill>
                  <a:srgbClr val="002184"/>
                </a:solidFill>
                <a:latin typeface="Helvetica" pitchFamily="2" charset="0"/>
              </a:rPr>
              <a:t>Date of Download:  11/7/2023</a:t>
            </a:r>
          </a:p>
        </p:txBody>
      </p:sp>
      <p:sp>
        <p:nvSpPr>
          <p:cNvPr id="8" name="Footer Placeholder 4">
            <a:extLst>
              <a:ext uri="{FF2B5EF4-FFF2-40B4-BE49-F238E27FC236}">
                <a16:creationId xmlns:a16="http://schemas.microsoft.com/office/drawing/2014/main" id="{3D5AEDCB-D10C-1DFF-EFEE-C82248A0795E}"/>
              </a:ext>
            </a:extLst>
          </p:cNvPr>
          <p:cNvSpPr>
            <a:spLocks noGrp="1"/>
          </p:cNvSpPr>
          <p:nvPr>
            <p:custDataLst>
              <p:tags r:id="rId2"/>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800">
                <a:solidFill>
                  <a:srgbClr val="002184"/>
                </a:solidFill>
              </a:rPr>
              <a:t>Copyright © 2023 American Academy of Pediatrics. All rights reserved.</a:t>
            </a:r>
          </a:p>
        </p:txBody>
      </p:sp>
      <p:sp>
        <p:nvSpPr>
          <p:cNvPr id="9" name="Text Placeholder 2">
            <a:extLst>
              <a:ext uri="{FF2B5EF4-FFF2-40B4-BE49-F238E27FC236}">
                <a16:creationId xmlns:a16="http://schemas.microsoft.com/office/drawing/2014/main" id="{B5BF7D80-C1C7-4F3E-1A11-3B3A88D6D8E7}"/>
              </a:ext>
            </a:extLst>
          </p:cNvPr>
          <p:cNvSpPr>
            <a:spLocks noChangeArrowheads="1"/>
          </p:cNvSpPr>
          <p:nvPr>
            <p:custDataLst>
              <p:tags r:id="rId3"/>
            </p:custDataLst>
          </p:nvPr>
        </p:nvSpPr>
        <p:spPr bwMode="auto">
          <a:xfrm>
            <a:off x="2755900" y="1022500"/>
            <a:ext cx="76073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dirty="0">
                <a:latin typeface="Helvetica" pitchFamily="2" charset="0"/>
              </a:rPr>
              <a:t>The COVID-19 Pandemic and Parental Attitudes Toward Routine Childhood Vaccines </a:t>
            </a:r>
          </a:p>
        </p:txBody>
      </p:sp>
      <p:sp>
        <p:nvSpPr>
          <p:cNvPr id="11" name="Text Placeholder 2">
            <a:extLst>
              <a:ext uri="{FF2B5EF4-FFF2-40B4-BE49-F238E27FC236}">
                <a16:creationId xmlns:a16="http://schemas.microsoft.com/office/drawing/2014/main" id="{D8650F97-E412-265F-9E8F-2513D05BDA72}"/>
              </a:ext>
            </a:extLst>
          </p:cNvPr>
          <p:cNvSpPr>
            <a:spLocks noChangeArrowheads="1"/>
          </p:cNvSpPr>
          <p:nvPr>
            <p:custDataLst>
              <p:tags r:id="rId4"/>
            </p:custDataLst>
          </p:nvPr>
        </p:nvSpPr>
        <p:spPr bwMode="auto">
          <a:xfrm>
            <a:off x="3390900" y="5675082"/>
            <a:ext cx="5542561"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1100" dirty="0">
                <a:latin typeface="Helvetica" pitchFamily="2" charset="0"/>
              </a:rPr>
              <a:t>Unweighted observed numbers and average predicted proportions of vaccine hesitant parents across different COVID-19 pandemic periods in the Colorado Health </a:t>
            </a:r>
            <a:r>
              <a:rPr lang="en-US" altLang="en-US" sz="1100" dirty="0" err="1">
                <a:latin typeface="Helvetica" pitchFamily="2" charset="0"/>
              </a:rPr>
              <a:t>eMoms</a:t>
            </a:r>
            <a:r>
              <a:rPr lang="en-US" altLang="en-US" sz="1100" dirty="0">
                <a:latin typeface="Helvetica" pitchFamily="2" charset="0"/>
              </a:rPr>
              <a:t> survey program, 2018 to 2021. </a:t>
            </a:r>
          </a:p>
        </p:txBody>
      </p:sp>
      <p:sp>
        <p:nvSpPr>
          <p:cNvPr id="12" name="TextBox 11">
            <a:extLst>
              <a:ext uri="{FF2B5EF4-FFF2-40B4-BE49-F238E27FC236}">
                <a16:creationId xmlns:a16="http://schemas.microsoft.com/office/drawing/2014/main" id="{D79D42A8-5F5A-FAA7-1D78-75606069F912}"/>
              </a:ext>
            </a:extLst>
          </p:cNvPr>
          <p:cNvSpPr>
            <a:spLocks noChangeArrowheads="1"/>
          </p:cNvSpPr>
          <p:nvPr>
            <p:custDataLst>
              <p:tags r:id="rId5"/>
            </p:custDataLst>
          </p:nvPr>
        </p:nvSpPr>
        <p:spPr bwMode="auto">
          <a:xfrm>
            <a:off x="3390900" y="5442799"/>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b="1" dirty="0">
                <a:latin typeface="Helvetica" pitchFamily="2" charset="0"/>
              </a:rPr>
              <a:t>Figure Legend:</a:t>
            </a:r>
          </a:p>
        </p:txBody>
      </p:sp>
      <p:cxnSp>
        <p:nvCxnSpPr>
          <p:cNvPr id="14" name="Straight Connector 5">
            <a:extLst>
              <a:ext uri="{FF2B5EF4-FFF2-40B4-BE49-F238E27FC236}">
                <a16:creationId xmlns:a16="http://schemas.microsoft.com/office/drawing/2014/main" id="{2465C6A5-F42C-1FD2-AABF-607AD6C7BAE7}"/>
              </a:ext>
            </a:extLst>
          </p:cNvPr>
          <p:cNvCxnSpPr>
            <a:cxnSpLocks noChangeShapeType="1"/>
          </p:cNvCxnSpPr>
          <p:nvPr>
            <p:custDataLst>
              <p:tags r:id="rId6"/>
            </p:custDataLst>
          </p:nvPr>
        </p:nvCxnSpPr>
        <p:spPr bwMode="auto">
          <a:xfrm>
            <a:off x="0" y="6478588"/>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13">
            <a:extLst>
              <a:ext uri="{FF2B5EF4-FFF2-40B4-BE49-F238E27FC236}">
                <a16:creationId xmlns:a16="http://schemas.microsoft.com/office/drawing/2014/main" id="{5912B3D2-0F22-0CAD-CAB6-B4EBADBD0EC2}"/>
              </a:ext>
            </a:extLst>
          </p:cNvPr>
          <p:cNvCxnSpPr>
            <a:cxnSpLocks noChangeShapeType="1"/>
          </p:cNvCxnSpPr>
          <p:nvPr>
            <p:custDataLst>
              <p:tags r:id="rId7"/>
            </p:custDataLst>
          </p:nvPr>
        </p:nvCxnSpPr>
        <p:spPr bwMode="auto">
          <a:xfrm>
            <a:off x="0" y="958850"/>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6" name="New picture">
            <a:extLst>
              <a:ext uri="{FF2B5EF4-FFF2-40B4-BE49-F238E27FC236}">
                <a16:creationId xmlns:a16="http://schemas.microsoft.com/office/drawing/2014/main" id="{9751DBAA-176C-64DC-D9A6-2FE11F210E74}"/>
              </a:ext>
            </a:extLst>
          </p:cNvPr>
          <p:cNvPicPr>
            <a:picLocks noChangeAspect="1" noChangeArrowheads="1"/>
          </p:cNvPicPr>
          <p:nvPr>
            <p:custDataLst>
              <p:tags r:id="rId8"/>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105150" y="1486230"/>
            <a:ext cx="5828311" cy="388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908145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480C5-DCAC-8345-96EB-9CFAE062BDDC}"/>
              </a:ext>
            </a:extLst>
          </p:cNvPr>
          <p:cNvSpPr>
            <a:spLocks noGrp="1"/>
          </p:cNvSpPr>
          <p:nvPr>
            <p:ph type="body" sz="quarter" idx="10"/>
          </p:nvPr>
        </p:nvSpPr>
        <p:spPr>
          <a:xfrm>
            <a:off x="4152276" y="194873"/>
            <a:ext cx="7941300" cy="1628804"/>
          </a:xfrm>
        </p:spPr>
        <p:txBody>
          <a:bodyPr>
            <a:normAutofit/>
          </a:bodyPr>
          <a:lstStyle/>
          <a:p>
            <a:r>
              <a:rPr lang="en-US" sz="4000" dirty="0">
                <a:latin typeface="Josefin Sans"/>
                <a:ea typeface="Josefin Sans"/>
                <a:cs typeface="Josefin Sans"/>
                <a:sym typeface="Josefin Sans"/>
              </a:rPr>
              <a:t>Communication strategies for addressing vaccine hesitancy</a:t>
            </a:r>
          </a:p>
          <a:p>
            <a:endParaRPr lang="en-US" dirty="0"/>
          </a:p>
        </p:txBody>
      </p:sp>
    </p:spTree>
    <p:extLst>
      <p:ext uri="{BB962C8B-B14F-4D97-AF65-F5344CB8AC3E}">
        <p14:creationId xmlns:p14="http://schemas.microsoft.com/office/powerpoint/2010/main" val="202830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CDA3D-EE35-0B77-FCB8-BA765E05EE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4567" y="2241395"/>
            <a:ext cx="5791497" cy="3845916"/>
          </a:xfrm>
          <a:prstGeom prst="rect">
            <a:avLst/>
          </a:prstGeom>
        </p:spPr>
      </p:pic>
      <p:sp>
        <p:nvSpPr>
          <p:cNvPr id="5" name="Google Shape;74;p16">
            <a:extLst>
              <a:ext uri="{FF2B5EF4-FFF2-40B4-BE49-F238E27FC236}">
                <a16:creationId xmlns:a16="http://schemas.microsoft.com/office/drawing/2014/main" id="{863BABB4-BCE4-B83E-965E-9C10836E6687}"/>
              </a:ext>
            </a:extLst>
          </p:cNvPr>
          <p:cNvSpPr txBox="1">
            <a:spLocks noGrp="1"/>
          </p:cNvSpPr>
          <p:nvPr>
            <p:ph type="title"/>
          </p:nvPr>
        </p:nvSpPr>
        <p:spPr>
          <a:xfrm>
            <a:off x="336395" y="942025"/>
            <a:ext cx="11519209" cy="572700"/>
          </a:xfrm>
          <a:prstGeom prst="rect">
            <a:avLst/>
          </a:prstGeom>
        </p:spPr>
        <p:txBody>
          <a:bodyPr spcFirstLastPara="1" wrap="square" lIns="91425" tIns="91425" rIns="91425" bIns="91425" anchor="t" anchorCtr="0">
            <a:noAutofit/>
          </a:bodyPr>
          <a:lstStyle/>
          <a:p>
            <a:pPr algn="ctr"/>
            <a:r>
              <a:rPr lang="en" sz="3800" dirty="0">
                <a:latin typeface="Prata"/>
                <a:ea typeface="Prata"/>
                <a:cs typeface="Prata"/>
                <a:sym typeface="Prata"/>
              </a:rPr>
              <a:t>Addressing vaccine hesitancy is complicated! </a:t>
            </a:r>
            <a:br>
              <a:rPr lang="en" sz="3800" dirty="0">
                <a:latin typeface="Prata"/>
                <a:ea typeface="Prata"/>
                <a:cs typeface="Prata"/>
                <a:sym typeface="Prata"/>
              </a:rPr>
            </a:br>
            <a:r>
              <a:rPr lang="en" sz="3800" dirty="0">
                <a:latin typeface="Prata"/>
                <a:ea typeface="Prata"/>
                <a:cs typeface="Prata"/>
                <a:sym typeface="Prata"/>
              </a:rPr>
              <a:t>No easy solutions!</a:t>
            </a:r>
            <a:endParaRPr sz="3800" dirty="0">
              <a:latin typeface="Prata"/>
              <a:ea typeface="Prata"/>
              <a:cs typeface="Prata"/>
              <a:sym typeface="Prata"/>
            </a:endParaRPr>
          </a:p>
        </p:txBody>
      </p:sp>
    </p:spTree>
    <p:extLst>
      <p:ext uri="{BB962C8B-B14F-4D97-AF65-F5344CB8AC3E}">
        <p14:creationId xmlns:p14="http://schemas.microsoft.com/office/powerpoint/2010/main" val="2114005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 sz="4400" dirty="0">
                <a:latin typeface="Prata"/>
                <a:ea typeface="Prata"/>
                <a:cs typeface="Prata"/>
                <a:sym typeface="Prata"/>
              </a:rPr>
              <a:t>Strategies that </a:t>
            </a:r>
            <a:r>
              <a:rPr lang="en" sz="4400" b="1" u="sng" dirty="0">
                <a:latin typeface="Prata"/>
                <a:ea typeface="Prata"/>
                <a:cs typeface="Prata"/>
                <a:sym typeface="Prata"/>
              </a:rPr>
              <a:t>don’t</a:t>
            </a:r>
            <a:r>
              <a:rPr lang="en" sz="4400" dirty="0">
                <a:latin typeface="Prata"/>
                <a:ea typeface="Prata"/>
                <a:cs typeface="Prata"/>
                <a:sym typeface="Prata"/>
              </a:rPr>
              <a:t> work</a:t>
            </a:r>
            <a:endParaRPr lang="en-US" dirty="0"/>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lnSpcReduction="10000"/>
          </a:bodyPr>
          <a:lstStyle/>
          <a:p>
            <a:r>
              <a:rPr lang="en-US" sz="2800" dirty="0"/>
              <a:t>“Fear appeals” – i.e. scary stories</a:t>
            </a:r>
          </a:p>
          <a:p>
            <a:endParaRPr lang="en-US" sz="2800" dirty="0"/>
          </a:p>
          <a:p>
            <a:r>
              <a:rPr lang="en-US" sz="2800" dirty="0"/>
              <a:t>“Data dump” – overwhelming someone with facts</a:t>
            </a:r>
          </a:p>
          <a:p>
            <a:endParaRPr lang="en-US" sz="2800" dirty="0"/>
          </a:p>
          <a:p>
            <a:r>
              <a:rPr lang="en-US" dirty="0"/>
              <a:t>“Lecture trap” - provide the full story about some aspect of the vaccine </a:t>
            </a:r>
          </a:p>
          <a:p>
            <a:endParaRPr lang="en-US" dirty="0"/>
          </a:p>
          <a:p>
            <a:r>
              <a:rPr lang="en-US" sz="2800" dirty="0"/>
              <a:t>“Persuasion trap” - a polite argument</a:t>
            </a:r>
            <a:endParaRPr lang="en-US" dirty="0"/>
          </a:p>
          <a:p>
            <a:pPr marL="0" indent="0">
              <a:buNone/>
            </a:pPr>
            <a:endParaRPr lang="en-US" sz="2800" dirty="0"/>
          </a:p>
          <a:p>
            <a:r>
              <a:rPr lang="en-US" sz="2800" dirty="0"/>
              <a:t>Patient education </a:t>
            </a:r>
            <a:r>
              <a:rPr lang="en-US" sz="2800" u="sng" dirty="0"/>
              <a:t>by itself</a:t>
            </a:r>
          </a:p>
          <a:p>
            <a:pPr marL="0" indent="0">
              <a:buNone/>
            </a:pPr>
            <a:endParaRPr lang="en-US" dirty="0"/>
          </a:p>
        </p:txBody>
      </p:sp>
    </p:spTree>
    <p:extLst>
      <p:ext uri="{BB962C8B-B14F-4D97-AF65-F5344CB8AC3E}">
        <p14:creationId xmlns:p14="http://schemas.microsoft.com/office/powerpoint/2010/main" val="2628651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a:xfrm>
            <a:off x="142875" y="1150373"/>
            <a:ext cx="11953875" cy="825128"/>
          </a:xfrm>
        </p:spPr>
        <p:txBody>
          <a:bodyPr>
            <a:normAutofit fontScale="90000"/>
          </a:bodyPr>
          <a:lstStyle/>
          <a:p>
            <a:r>
              <a:rPr lang="en" sz="4400" dirty="0">
                <a:latin typeface="Prata"/>
                <a:ea typeface="Prata"/>
                <a:cs typeface="Prata"/>
                <a:sym typeface="Prata"/>
              </a:rPr>
              <a:t>Effective Messages in Vaccine Promotion: A Randomized Trial</a:t>
            </a:r>
            <a:endParaRPr lang="en-US" dirty="0"/>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142875" y="2308485"/>
            <a:ext cx="11953875" cy="3868478"/>
          </a:xfrm>
        </p:spPr>
        <p:txBody>
          <a:bodyPr>
            <a:normAutofit/>
          </a:bodyPr>
          <a:lstStyle/>
          <a:p>
            <a:pPr marL="0" indent="0">
              <a:buNone/>
            </a:pPr>
            <a:r>
              <a:rPr lang="en-US" sz="3000" dirty="0">
                <a:latin typeface="Josefin Sans" pitchFamily="2" charset="77"/>
              </a:rPr>
              <a:t>Parents randomly assigned to receive 1 of 4 interventions: </a:t>
            </a:r>
          </a:p>
          <a:p>
            <a:pPr marL="342758" lvl="1" indent="0">
              <a:buNone/>
            </a:pPr>
            <a:r>
              <a:rPr lang="en-US" sz="2700" b="1" dirty="0">
                <a:latin typeface="Josefin Sans" pitchFamily="2" charset="77"/>
              </a:rPr>
              <a:t>(1) </a:t>
            </a:r>
            <a:r>
              <a:rPr lang="en-US" sz="2700" dirty="0">
                <a:latin typeface="Josefin Sans" pitchFamily="2" charset="77"/>
              </a:rPr>
              <a:t>info explaining lack of evidence that MMR causes autism from CDC</a:t>
            </a:r>
          </a:p>
          <a:p>
            <a:pPr marL="342758" lvl="1" indent="0">
              <a:buNone/>
            </a:pPr>
            <a:r>
              <a:rPr lang="en-US" sz="2700" b="1" dirty="0">
                <a:latin typeface="Josefin Sans" pitchFamily="2" charset="77"/>
              </a:rPr>
              <a:t>(2) </a:t>
            </a:r>
            <a:r>
              <a:rPr lang="en-US" sz="2700" dirty="0">
                <a:latin typeface="Josefin Sans" pitchFamily="2" charset="77"/>
              </a:rPr>
              <a:t>info about measles, mumps, rubella from VIS</a:t>
            </a:r>
          </a:p>
          <a:p>
            <a:pPr marL="342758" lvl="1" indent="0">
              <a:buNone/>
            </a:pPr>
            <a:r>
              <a:rPr lang="en-US" sz="2700" b="1" dirty="0">
                <a:latin typeface="Josefin Sans" pitchFamily="2" charset="77"/>
              </a:rPr>
              <a:t>(3) </a:t>
            </a:r>
            <a:r>
              <a:rPr lang="en-US" sz="2700" dirty="0">
                <a:latin typeface="Josefin Sans" pitchFamily="2" charset="77"/>
              </a:rPr>
              <a:t>images of children with measles, mumps, rubella</a:t>
            </a:r>
          </a:p>
          <a:p>
            <a:pPr marL="342758" lvl="1" indent="0">
              <a:buNone/>
            </a:pPr>
            <a:r>
              <a:rPr lang="en-US" sz="2700" b="1" dirty="0">
                <a:latin typeface="Josefin Sans" pitchFamily="2" charset="77"/>
              </a:rPr>
              <a:t>(4) </a:t>
            </a:r>
            <a:r>
              <a:rPr lang="en-US" sz="2700" dirty="0">
                <a:latin typeface="Josefin Sans" pitchFamily="2" charset="77"/>
              </a:rPr>
              <a:t>a dramatic narrative about severe case of measles</a:t>
            </a:r>
          </a:p>
        </p:txBody>
      </p:sp>
      <p:pic>
        <p:nvPicPr>
          <p:cNvPr id="4" name="Picture 3" descr="Graphical user interface, diagram, text, application, chat or text message&#10;&#10;Description automatically generated">
            <a:extLst>
              <a:ext uri="{FF2B5EF4-FFF2-40B4-BE49-F238E27FC236}">
                <a16:creationId xmlns:a16="http://schemas.microsoft.com/office/drawing/2014/main" id="{92F24420-8037-774B-FEAE-8237F9F45BC8}"/>
              </a:ext>
            </a:extLst>
          </p:cNvPr>
          <p:cNvPicPr>
            <a:picLocks noChangeAspect="1"/>
          </p:cNvPicPr>
          <p:nvPr/>
        </p:nvPicPr>
        <p:blipFill>
          <a:blip r:embed="rId3"/>
          <a:stretch>
            <a:fillRect/>
          </a:stretch>
        </p:blipFill>
        <p:spPr>
          <a:xfrm>
            <a:off x="8312782" y="5205608"/>
            <a:ext cx="3783968" cy="1004038"/>
          </a:xfrm>
          <a:prstGeom prst="rect">
            <a:avLst/>
          </a:prstGeom>
        </p:spPr>
      </p:pic>
    </p:spTree>
    <p:extLst>
      <p:ext uri="{BB962C8B-B14F-4D97-AF65-F5344CB8AC3E}">
        <p14:creationId xmlns:p14="http://schemas.microsoft.com/office/powerpoint/2010/main" val="260630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0" indent="0">
              <a:lnSpc>
                <a:spcPct val="100000"/>
              </a:lnSpc>
              <a:spcAft>
                <a:spcPts val="1200"/>
              </a:spcAft>
              <a:buNone/>
            </a:pPr>
            <a:r>
              <a:rPr lang="en-US" sz="2800" dirty="0">
                <a:latin typeface="Josefin Sans"/>
                <a:ea typeface="Josefin Sans"/>
                <a:cs typeface="Josefin Sans"/>
                <a:sym typeface="Josefin Sans"/>
              </a:rPr>
              <a:t>By the end of this talk, audience members will:</a:t>
            </a:r>
          </a:p>
          <a:p>
            <a:pPr marL="514350" indent="-514350">
              <a:lnSpc>
                <a:spcPct val="100000"/>
              </a:lnSpc>
              <a:spcAft>
                <a:spcPts val="1200"/>
              </a:spcAft>
              <a:buSzPct val="69000"/>
            </a:pPr>
            <a:r>
              <a:rPr lang="en-US" sz="2800" dirty="0">
                <a:latin typeface="Josefin Sans"/>
                <a:ea typeface="Josefin Sans"/>
                <a:cs typeface="Josefin Sans"/>
                <a:sym typeface="Josefin Sans"/>
              </a:rPr>
              <a:t>Gain knowledge about the background, history, and epidemiology of vaccine hesitancy.</a:t>
            </a:r>
          </a:p>
          <a:p>
            <a:pPr marL="514350" indent="-514350">
              <a:lnSpc>
                <a:spcPct val="100000"/>
              </a:lnSpc>
              <a:spcAft>
                <a:spcPts val="1200"/>
              </a:spcAft>
              <a:buSzPct val="69000"/>
            </a:pPr>
            <a:r>
              <a:rPr lang="en-US" sz="2800" dirty="0">
                <a:latin typeface="Josefin Sans"/>
                <a:ea typeface="Josefin Sans"/>
                <a:cs typeface="Josefin Sans"/>
                <a:sym typeface="Josefin Sans"/>
              </a:rPr>
              <a:t>Gain knowledge about evidence-based communication strategies to increase childhood vaccine uptake.</a:t>
            </a:r>
          </a:p>
          <a:p>
            <a:pPr marL="514350" indent="-514350">
              <a:lnSpc>
                <a:spcPct val="100000"/>
              </a:lnSpc>
              <a:spcAft>
                <a:spcPts val="1200"/>
              </a:spcAft>
              <a:buSzPct val="69000"/>
            </a:pPr>
            <a:r>
              <a:rPr lang="en-US" sz="2800" dirty="0">
                <a:latin typeface="Josefin Sans"/>
                <a:ea typeface="Josefin Sans"/>
                <a:cs typeface="Josefin Sans"/>
                <a:sym typeface="Josefin Sans"/>
              </a:rPr>
              <a:t>Learn new ideas about communicating with vaccine hesitant parents to promote effective and efficient communication.</a:t>
            </a:r>
          </a:p>
          <a:p>
            <a:endParaRPr lang="en-US" dirty="0"/>
          </a:p>
        </p:txBody>
      </p:sp>
    </p:spTree>
    <p:extLst>
      <p:ext uri="{BB962C8B-B14F-4D97-AF65-F5344CB8AC3E}">
        <p14:creationId xmlns:p14="http://schemas.microsoft.com/office/powerpoint/2010/main" val="224218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a:xfrm>
            <a:off x="142875" y="1150373"/>
            <a:ext cx="11953875" cy="825128"/>
          </a:xfrm>
        </p:spPr>
        <p:txBody>
          <a:bodyPr>
            <a:normAutofit fontScale="90000"/>
          </a:bodyPr>
          <a:lstStyle/>
          <a:p>
            <a:r>
              <a:rPr lang="en" sz="4400" dirty="0">
                <a:latin typeface="Prata"/>
                <a:ea typeface="Prata"/>
                <a:cs typeface="Prata"/>
                <a:sym typeface="Prata"/>
              </a:rPr>
              <a:t>Effective Messages in Vaccine Promotion: A Randomized Trial</a:t>
            </a:r>
            <a:endParaRPr lang="en-US" dirty="0"/>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142875" y="2308485"/>
            <a:ext cx="11953875" cy="3868478"/>
          </a:xfrm>
        </p:spPr>
        <p:txBody>
          <a:bodyPr>
            <a:normAutofit/>
          </a:bodyPr>
          <a:lstStyle/>
          <a:p>
            <a:pPr marL="257175" indent="-257175">
              <a:buFont typeface="Arial"/>
              <a:buChar char="•"/>
            </a:pPr>
            <a:r>
              <a:rPr lang="en-US" sz="3000" dirty="0">
                <a:latin typeface="Josefin Sans" pitchFamily="2" charset="77"/>
              </a:rPr>
              <a:t>None of the interventions increased parental intent to vaccinate, and they often </a:t>
            </a:r>
            <a:r>
              <a:rPr lang="en-US" sz="3000" b="1" dirty="0">
                <a:latin typeface="Josefin Sans" pitchFamily="2" charset="77"/>
              </a:rPr>
              <a:t>BACKFIRED</a:t>
            </a:r>
          </a:p>
          <a:p>
            <a:pPr marL="599933" lvl="1" indent="-257175">
              <a:buFont typeface="Arial"/>
              <a:buChar char="•"/>
            </a:pPr>
            <a:r>
              <a:rPr lang="en-US" sz="3000" dirty="0">
                <a:latin typeface="Josefin Sans" pitchFamily="2" charset="77"/>
              </a:rPr>
              <a:t>Refuting claims of an MMR/autism link reduced misperceptions that vaccines cause autism but </a:t>
            </a:r>
            <a:r>
              <a:rPr lang="en-US" sz="3000" b="1" dirty="0">
                <a:latin typeface="Josefin Sans" pitchFamily="2" charset="77"/>
              </a:rPr>
              <a:t>decreased</a:t>
            </a:r>
            <a:r>
              <a:rPr lang="en-US" sz="3000" dirty="0">
                <a:latin typeface="Josefin Sans" pitchFamily="2" charset="77"/>
              </a:rPr>
              <a:t> intent to vaccinate among parents who had the least favorable vaccine attitudes</a:t>
            </a:r>
          </a:p>
          <a:p>
            <a:pPr marL="599933" lvl="1" indent="-257175">
              <a:buFont typeface="Arial"/>
              <a:buChar char="•"/>
            </a:pPr>
            <a:r>
              <a:rPr lang="en-US" sz="3000" dirty="0">
                <a:latin typeface="Josefin Sans" pitchFamily="2" charset="77"/>
              </a:rPr>
              <a:t>Images of sick children </a:t>
            </a:r>
            <a:r>
              <a:rPr lang="en-US" sz="3000" b="1" dirty="0">
                <a:latin typeface="Josefin Sans" pitchFamily="2" charset="77"/>
              </a:rPr>
              <a:t>increased</a:t>
            </a:r>
            <a:r>
              <a:rPr lang="en-US" sz="3000" dirty="0">
                <a:latin typeface="Josefin Sans" pitchFamily="2" charset="77"/>
              </a:rPr>
              <a:t> expressed belief in a vaccine/autism link</a:t>
            </a:r>
          </a:p>
          <a:p>
            <a:pPr marL="0" indent="0">
              <a:buNone/>
            </a:pPr>
            <a:endParaRPr lang="en-US" dirty="0"/>
          </a:p>
        </p:txBody>
      </p:sp>
      <p:pic>
        <p:nvPicPr>
          <p:cNvPr id="4" name="Picture 3" descr="Graphical user interface, diagram, text, application, chat or text message&#10;&#10;Description automatically generated">
            <a:extLst>
              <a:ext uri="{FF2B5EF4-FFF2-40B4-BE49-F238E27FC236}">
                <a16:creationId xmlns:a16="http://schemas.microsoft.com/office/drawing/2014/main" id="{92F24420-8037-774B-FEAE-8237F9F45BC8}"/>
              </a:ext>
            </a:extLst>
          </p:cNvPr>
          <p:cNvPicPr>
            <a:picLocks noChangeAspect="1"/>
          </p:cNvPicPr>
          <p:nvPr/>
        </p:nvPicPr>
        <p:blipFill>
          <a:blip r:embed="rId2"/>
          <a:stretch>
            <a:fillRect/>
          </a:stretch>
        </p:blipFill>
        <p:spPr>
          <a:xfrm>
            <a:off x="8312782" y="5205608"/>
            <a:ext cx="3783968" cy="1004038"/>
          </a:xfrm>
          <a:prstGeom prst="rect">
            <a:avLst/>
          </a:prstGeom>
        </p:spPr>
      </p:pic>
    </p:spTree>
    <p:extLst>
      <p:ext uri="{BB962C8B-B14F-4D97-AF65-F5344CB8AC3E}">
        <p14:creationId xmlns:p14="http://schemas.microsoft.com/office/powerpoint/2010/main" val="2213039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9827E20B-97E8-1ED2-5F48-235BF4B7ED8A}"/>
              </a:ext>
            </a:extLst>
          </p:cNvPr>
          <p:cNvSpPr txBox="1">
            <a:spLocks noGrp="1"/>
          </p:cNvSpPr>
          <p:nvPr>
            <p:ph type="title"/>
          </p:nvPr>
        </p:nvSpPr>
        <p:spPr>
          <a:xfrm>
            <a:off x="1663112" y="5472113"/>
            <a:ext cx="8421812" cy="572700"/>
          </a:xfrm>
          <a:prstGeom prst="rect">
            <a:avLst/>
          </a:prstGeom>
        </p:spPr>
        <p:txBody>
          <a:bodyPr spcFirstLastPara="1" wrap="square" lIns="91425" tIns="91425" rIns="91425" bIns="91425" anchor="t" anchorCtr="0">
            <a:noAutofit/>
          </a:bodyPr>
          <a:lstStyle/>
          <a:p>
            <a:r>
              <a:rPr lang="en" sz="3000" dirty="0">
                <a:latin typeface="Prata"/>
                <a:ea typeface="Prata"/>
                <a:cs typeface="Prata"/>
                <a:sym typeface="Prata"/>
              </a:rPr>
              <a:t>Information deficit model = “data dump”</a:t>
            </a:r>
            <a:endParaRPr sz="3000" dirty="0">
              <a:latin typeface="Prata"/>
              <a:ea typeface="Prata"/>
              <a:cs typeface="Prata"/>
              <a:sym typeface="Prata"/>
            </a:endParaRPr>
          </a:p>
        </p:txBody>
      </p:sp>
      <p:pic>
        <p:nvPicPr>
          <p:cNvPr id="5" name="Picture 4">
            <a:extLst>
              <a:ext uri="{FF2B5EF4-FFF2-40B4-BE49-F238E27FC236}">
                <a16:creationId xmlns:a16="http://schemas.microsoft.com/office/drawing/2014/main" id="{6CFE3CFF-EC03-1891-7BC0-E22F5FE426F3}"/>
              </a:ext>
            </a:extLst>
          </p:cNvPr>
          <p:cNvPicPr>
            <a:picLocks noChangeAspect="1"/>
          </p:cNvPicPr>
          <p:nvPr/>
        </p:nvPicPr>
        <p:blipFill rotWithShape="1">
          <a:blip r:embed="rId2"/>
          <a:srcRect t="32088"/>
          <a:stretch/>
        </p:blipFill>
        <p:spPr>
          <a:xfrm>
            <a:off x="8088551" y="4278434"/>
            <a:ext cx="2730500" cy="1854321"/>
          </a:xfrm>
          <a:prstGeom prst="rect">
            <a:avLst/>
          </a:prstGeom>
        </p:spPr>
      </p:pic>
      <p:pic>
        <p:nvPicPr>
          <p:cNvPr id="6" name="Picture 5">
            <a:extLst>
              <a:ext uri="{FF2B5EF4-FFF2-40B4-BE49-F238E27FC236}">
                <a16:creationId xmlns:a16="http://schemas.microsoft.com/office/drawing/2014/main" id="{8CB81CAE-FBE4-AFFF-4CB5-1C7BAE2FF020}"/>
              </a:ext>
            </a:extLst>
          </p:cNvPr>
          <p:cNvPicPr>
            <a:picLocks noChangeAspect="1"/>
          </p:cNvPicPr>
          <p:nvPr/>
        </p:nvPicPr>
        <p:blipFill>
          <a:blip r:embed="rId3"/>
          <a:stretch>
            <a:fillRect/>
          </a:stretch>
        </p:blipFill>
        <p:spPr>
          <a:xfrm rot="2356580">
            <a:off x="8514684" y="2970256"/>
            <a:ext cx="2730500" cy="850900"/>
          </a:xfrm>
          <a:prstGeom prst="rect">
            <a:avLst/>
          </a:prstGeom>
        </p:spPr>
      </p:pic>
      <p:cxnSp>
        <p:nvCxnSpPr>
          <p:cNvPr id="7" name="Straight Connector 6">
            <a:extLst>
              <a:ext uri="{FF2B5EF4-FFF2-40B4-BE49-F238E27FC236}">
                <a16:creationId xmlns:a16="http://schemas.microsoft.com/office/drawing/2014/main" id="{B64E8BB7-2C5D-0A88-5C34-376A49A529E9}"/>
              </a:ext>
            </a:extLst>
          </p:cNvPr>
          <p:cNvCxnSpPr/>
          <p:nvPr/>
        </p:nvCxnSpPr>
        <p:spPr>
          <a:xfrm>
            <a:off x="8745197" y="4278434"/>
            <a:ext cx="1564395" cy="0"/>
          </a:xfrm>
          <a:prstGeom prst="line">
            <a:avLst/>
          </a:prstGeom>
        </p:spPr>
        <p:style>
          <a:lnRef idx="1">
            <a:schemeClr val="dk1"/>
          </a:lnRef>
          <a:fillRef idx="0">
            <a:schemeClr val="dk1"/>
          </a:fillRef>
          <a:effectRef idx="0">
            <a:schemeClr val="dk1"/>
          </a:effectRef>
          <a:fontRef idx="minor">
            <a:schemeClr val="tx1"/>
          </a:fontRef>
        </p:style>
      </p:cxnSp>
      <p:pic>
        <p:nvPicPr>
          <p:cNvPr id="8" name="Picture 2" descr="Female doctor wearing a medical mask. Coronavirus COVID-19 prevention concept. Vector illustration in flat style Vector illustration in flat style covid doctor stock illustrations">
            <a:hlinkClick r:id="rId4"/>
            <a:extLst>
              <a:ext uri="{FF2B5EF4-FFF2-40B4-BE49-F238E27FC236}">
                <a16:creationId xmlns:a16="http://schemas.microsoft.com/office/drawing/2014/main" id="{CD7EA6E7-41CC-CF27-D380-21F337B37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965" y="2643678"/>
            <a:ext cx="2553779" cy="25537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520B05-337A-CBAA-4514-BEE908177BCC}"/>
              </a:ext>
            </a:extLst>
          </p:cNvPr>
          <p:cNvSpPr txBox="1"/>
          <p:nvPr/>
        </p:nvSpPr>
        <p:spPr>
          <a:xfrm>
            <a:off x="4202575" y="2903742"/>
            <a:ext cx="2093205" cy="369332"/>
          </a:xfrm>
          <a:prstGeom prst="rect">
            <a:avLst/>
          </a:prstGeom>
          <a:noFill/>
        </p:spPr>
        <p:txBody>
          <a:bodyPr wrap="square" rtlCol="0">
            <a:spAutoFit/>
          </a:bodyPr>
          <a:lstStyle/>
          <a:p>
            <a:r>
              <a:rPr lang="en-US" dirty="0">
                <a:latin typeface="Bradley Hand" pitchFamily="2" charset="77"/>
              </a:rPr>
              <a:t>Vaccine efficacy</a:t>
            </a:r>
          </a:p>
        </p:txBody>
      </p:sp>
      <p:sp>
        <p:nvSpPr>
          <p:cNvPr id="10" name="TextBox 9">
            <a:extLst>
              <a:ext uri="{FF2B5EF4-FFF2-40B4-BE49-F238E27FC236}">
                <a16:creationId xmlns:a16="http://schemas.microsoft.com/office/drawing/2014/main" id="{C278DF05-7AAC-EA24-6554-4CF0D11C1E76}"/>
              </a:ext>
            </a:extLst>
          </p:cNvPr>
          <p:cNvSpPr txBox="1"/>
          <p:nvPr/>
        </p:nvSpPr>
        <p:spPr>
          <a:xfrm>
            <a:off x="6762688" y="3144638"/>
            <a:ext cx="2693446" cy="276999"/>
          </a:xfrm>
          <a:prstGeom prst="rect">
            <a:avLst/>
          </a:prstGeom>
          <a:noFill/>
        </p:spPr>
        <p:txBody>
          <a:bodyPr wrap="square" rtlCol="0">
            <a:spAutoFit/>
          </a:bodyPr>
          <a:lstStyle/>
          <a:p>
            <a:r>
              <a:rPr lang="en-US" sz="1200" dirty="0">
                <a:latin typeface="Bradley Hand" pitchFamily="2" charset="77"/>
              </a:rPr>
              <a:t>Vaccine effectiveness</a:t>
            </a:r>
          </a:p>
        </p:txBody>
      </p:sp>
      <p:sp>
        <p:nvSpPr>
          <p:cNvPr id="11" name="TextBox 10">
            <a:extLst>
              <a:ext uri="{FF2B5EF4-FFF2-40B4-BE49-F238E27FC236}">
                <a16:creationId xmlns:a16="http://schemas.microsoft.com/office/drawing/2014/main" id="{AAF34959-727D-1BD0-2003-BA894E868DDC}"/>
              </a:ext>
            </a:extLst>
          </p:cNvPr>
          <p:cNvSpPr txBox="1"/>
          <p:nvPr/>
        </p:nvSpPr>
        <p:spPr>
          <a:xfrm>
            <a:off x="5073728" y="3633390"/>
            <a:ext cx="2693446" cy="369332"/>
          </a:xfrm>
          <a:prstGeom prst="rect">
            <a:avLst/>
          </a:prstGeom>
          <a:noFill/>
        </p:spPr>
        <p:txBody>
          <a:bodyPr wrap="square" rtlCol="0">
            <a:spAutoFit/>
          </a:bodyPr>
          <a:lstStyle/>
          <a:p>
            <a:r>
              <a:rPr lang="en-US" dirty="0">
                <a:latin typeface="Bradley Hand" pitchFamily="2" charset="77"/>
              </a:rPr>
              <a:t>Herd immunity</a:t>
            </a:r>
          </a:p>
        </p:txBody>
      </p:sp>
      <p:sp>
        <p:nvSpPr>
          <p:cNvPr id="12" name="TextBox 11">
            <a:extLst>
              <a:ext uri="{FF2B5EF4-FFF2-40B4-BE49-F238E27FC236}">
                <a16:creationId xmlns:a16="http://schemas.microsoft.com/office/drawing/2014/main" id="{53252E5B-3D29-ACFB-2E9F-05C5FAFDA789}"/>
              </a:ext>
            </a:extLst>
          </p:cNvPr>
          <p:cNvSpPr txBox="1"/>
          <p:nvPr/>
        </p:nvSpPr>
        <p:spPr>
          <a:xfrm>
            <a:off x="5303853" y="3944611"/>
            <a:ext cx="2693446" cy="369332"/>
          </a:xfrm>
          <a:prstGeom prst="rect">
            <a:avLst/>
          </a:prstGeom>
          <a:noFill/>
        </p:spPr>
        <p:txBody>
          <a:bodyPr wrap="square" rtlCol="0">
            <a:spAutoFit/>
          </a:bodyPr>
          <a:lstStyle/>
          <a:p>
            <a:r>
              <a:rPr lang="en-US" dirty="0">
                <a:latin typeface="Bradley Hand" pitchFamily="2" charset="77"/>
              </a:rPr>
              <a:t>Side effects</a:t>
            </a:r>
          </a:p>
        </p:txBody>
      </p:sp>
      <p:sp>
        <p:nvSpPr>
          <p:cNvPr id="13" name="TextBox 12">
            <a:extLst>
              <a:ext uri="{FF2B5EF4-FFF2-40B4-BE49-F238E27FC236}">
                <a16:creationId xmlns:a16="http://schemas.microsoft.com/office/drawing/2014/main" id="{B9AD61AA-8167-A4CF-6E3A-A7D26A51978B}"/>
              </a:ext>
            </a:extLst>
          </p:cNvPr>
          <p:cNvSpPr txBox="1"/>
          <p:nvPr/>
        </p:nvSpPr>
        <p:spPr>
          <a:xfrm>
            <a:off x="4756491" y="3216703"/>
            <a:ext cx="2693446" cy="369332"/>
          </a:xfrm>
          <a:prstGeom prst="rect">
            <a:avLst/>
          </a:prstGeom>
          <a:noFill/>
        </p:spPr>
        <p:txBody>
          <a:bodyPr wrap="square" rtlCol="0">
            <a:spAutoFit/>
          </a:bodyPr>
          <a:lstStyle/>
          <a:p>
            <a:r>
              <a:rPr lang="en-US" dirty="0">
                <a:latin typeface="Bradley Hand" pitchFamily="2" charset="77"/>
              </a:rPr>
              <a:t>Phase 3 study</a:t>
            </a:r>
          </a:p>
        </p:txBody>
      </p:sp>
      <p:sp>
        <p:nvSpPr>
          <p:cNvPr id="14" name="TextBox 13">
            <a:extLst>
              <a:ext uri="{FF2B5EF4-FFF2-40B4-BE49-F238E27FC236}">
                <a16:creationId xmlns:a16="http://schemas.microsoft.com/office/drawing/2014/main" id="{2FDA8EF1-3E9E-280F-6047-9185816FF2A2}"/>
              </a:ext>
            </a:extLst>
          </p:cNvPr>
          <p:cNvSpPr txBox="1"/>
          <p:nvPr/>
        </p:nvSpPr>
        <p:spPr>
          <a:xfrm>
            <a:off x="6952623" y="3678395"/>
            <a:ext cx="2693446" cy="276999"/>
          </a:xfrm>
          <a:prstGeom prst="rect">
            <a:avLst/>
          </a:prstGeom>
          <a:noFill/>
        </p:spPr>
        <p:txBody>
          <a:bodyPr wrap="square" rtlCol="0">
            <a:spAutoFit/>
          </a:bodyPr>
          <a:lstStyle/>
          <a:p>
            <a:r>
              <a:rPr lang="en-US" sz="1200" dirty="0">
                <a:latin typeface="Bradley Hand" pitchFamily="2" charset="77"/>
              </a:rPr>
              <a:t>Clinical trials</a:t>
            </a:r>
          </a:p>
        </p:txBody>
      </p:sp>
      <p:sp>
        <p:nvSpPr>
          <p:cNvPr id="15" name="TextBox 14">
            <a:extLst>
              <a:ext uri="{FF2B5EF4-FFF2-40B4-BE49-F238E27FC236}">
                <a16:creationId xmlns:a16="http://schemas.microsoft.com/office/drawing/2014/main" id="{E2C549D9-9768-EF2C-1D24-784553FFCE74}"/>
              </a:ext>
            </a:extLst>
          </p:cNvPr>
          <p:cNvSpPr txBox="1"/>
          <p:nvPr/>
        </p:nvSpPr>
        <p:spPr>
          <a:xfrm>
            <a:off x="6406060" y="3359819"/>
            <a:ext cx="2693446" cy="338554"/>
          </a:xfrm>
          <a:prstGeom prst="rect">
            <a:avLst/>
          </a:prstGeom>
          <a:noFill/>
        </p:spPr>
        <p:txBody>
          <a:bodyPr wrap="square" rtlCol="0">
            <a:spAutoFit/>
          </a:bodyPr>
          <a:lstStyle/>
          <a:p>
            <a:r>
              <a:rPr lang="en-US" sz="1600" dirty="0">
                <a:latin typeface="Bradley Hand" pitchFamily="2" charset="77"/>
              </a:rPr>
              <a:t>Surveillance</a:t>
            </a:r>
          </a:p>
        </p:txBody>
      </p:sp>
      <p:sp>
        <p:nvSpPr>
          <p:cNvPr id="16" name="TextBox 15">
            <a:extLst>
              <a:ext uri="{FF2B5EF4-FFF2-40B4-BE49-F238E27FC236}">
                <a16:creationId xmlns:a16="http://schemas.microsoft.com/office/drawing/2014/main" id="{5A6F79C1-7F99-47AD-4E39-DE23A36DB4EF}"/>
              </a:ext>
            </a:extLst>
          </p:cNvPr>
          <p:cNvSpPr txBox="1"/>
          <p:nvPr/>
        </p:nvSpPr>
        <p:spPr>
          <a:xfrm>
            <a:off x="4988537" y="4358892"/>
            <a:ext cx="2693446" cy="369332"/>
          </a:xfrm>
          <a:prstGeom prst="rect">
            <a:avLst/>
          </a:prstGeom>
          <a:noFill/>
        </p:spPr>
        <p:txBody>
          <a:bodyPr wrap="square" rtlCol="0">
            <a:spAutoFit/>
          </a:bodyPr>
          <a:lstStyle/>
          <a:p>
            <a:r>
              <a:rPr lang="en-US" dirty="0">
                <a:latin typeface="Bradley Hand" pitchFamily="2" charset="77"/>
              </a:rPr>
              <a:t>Risk of Death</a:t>
            </a:r>
          </a:p>
        </p:txBody>
      </p:sp>
      <p:sp>
        <p:nvSpPr>
          <p:cNvPr id="17" name="TextBox 16">
            <a:extLst>
              <a:ext uri="{FF2B5EF4-FFF2-40B4-BE49-F238E27FC236}">
                <a16:creationId xmlns:a16="http://schemas.microsoft.com/office/drawing/2014/main" id="{AFD8440F-C4E5-F9AE-CB54-FAC6035A7875}"/>
              </a:ext>
            </a:extLst>
          </p:cNvPr>
          <p:cNvSpPr txBox="1"/>
          <p:nvPr/>
        </p:nvSpPr>
        <p:spPr>
          <a:xfrm>
            <a:off x="6109235" y="2886055"/>
            <a:ext cx="2693446" cy="338554"/>
          </a:xfrm>
          <a:prstGeom prst="rect">
            <a:avLst/>
          </a:prstGeom>
          <a:noFill/>
        </p:spPr>
        <p:txBody>
          <a:bodyPr wrap="square" rtlCol="0">
            <a:spAutoFit/>
          </a:bodyPr>
          <a:lstStyle/>
          <a:p>
            <a:r>
              <a:rPr lang="en-US" sz="1600" dirty="0">
                <a:latin typeface="Bradley Hand" pitchFamily="2" charset="77"/>
              </a:rPr>
              <a:t>Side effects</a:t>
            </a:r>
          </a:p>
        </p:txBody>
      </p:sp>
      <p:sp>
        <p:nvSpPr>
          <p:cNvPr id="18" name="TextBox 17">
            <a:extLst>
              <a:ext uri="{FF2B5EF4-FFF2-40B4-BE49-F238E27FC236}">
                <a16:creationId xmlns:a16="http://schemas.microsoft.com/office/drawing/2014/main" id="{DF81935F-908C-455D-1FA4-17D93FEB7398}"/>
              </a:ext>
            </a:extLst>
          </p:cNvPr>
          <p:cNvSpPr txBox="1"/>
          <p:nvPr/>
        </p:nvSpPr>
        <p:spPr>
          <a:xfrm>
            <a:off x="5493477" y="2545643"/>
            <a:ext cx="2693446" cy="353943"/>
          </a:xfrm>
          <a:prstGeom prst="rect">
            <a:avLst/>
          </a:prstGeom>
          <a:noFill/>
        </p:spPr>
        <p:txBody>
          <a:bodyPr wrap="square" rtlCol="0">
            <a:spAutoFit/>
          </a:bodyPr>
          <a:lstStyle/>
          <a:p>
            <a:r>
              <a:rPr lang="en-US" sz="1700" dirty="0">
                <a:latin typeface="Bradley Hand" pitchFamily="2" charset="77"/>
              </a:rPr>
              <a:t>Vc=(1− 1/R0)/E</a:t>
            </a:r>
          </a:p>
        </p:txBody>
      </p:sp>
      <p:sp>
        <p:nvSpPr>
          <p:cNvPr id="19" name="TextBox 18">
            <a:extLst>
              <a:ext uri="{FF2B5EF4-FFF2-40B4-BE49-F238E27FC236}">
                <a16:creationId xmlns:a16="http://schemas.microsoft.com/office/drawing/2014/main" id="{6713F60E-664D-29FC-8B47-52FD03B9B740}"/>
              </a:ext>
            </a:extLst>
          </p:cNvPr>
          <p:cNvSpPr txBox="1"/>
          <p:nvPr/>
        </p:nvSpPr>
        <p:spPr>
          <a:xfrm>
            <a:off x="7786937" y="4018204"/>
            <a:ext cx="2693446" cy="246221"/>
          </a:xfrm>
          <a:prstGeom prst="rect">
            <a:avLst/>
          </a:prstGeom>
          <a:noFill/>
        </p:spPr>
        <p:txBody>
          <a:bodyPr wrap="square" rtlCol="0">
            <a:spAutoFit/>
          </a:bodyPr>
          <a:lstStyle/>
          <a:p>
            <a:r>
              <a:rPr lang="en-US" sz="1000" dirty="0">
                <a:latin typeface="Bradley Hand" pitchFamily="2" charset="77"/>
              </a:rPr>
              <a:t>Respiratory failure</a:t>
            </a:r>
          </a:p>
        </p:txBody>
      </p:sp>
      <p:sp>
        <p:nvSpPr>
          <p:cNvPr id="20" name="TextBox 19">
            <a:extLst>
              <a:ext uri="{FF2B5EF4-FFF2-40B4-BE49-F238E27FC236}">
                <a16:creationId xmlns:a16="http://schemas.microsoft.com/office/drawing/2014/main" id="{7C79CDB1-0979-F1D0-65C5-9B95CD61068E}"/>
              </a:ext>
            </a:extLst>
          </p:cNvPr>
          <p:cNvSpPr txBox="1"/>
          <p:nvPr/>
        </p:nvSpPr>
        <p:spPr>
          <a:xfrm>
            <a:off x="6571702" y="4170508"/>
            <a:ext cx="2693446" cy="307777"/>
          </a:xfrm>
          <a:prstGeom prst="rect">
            <a:avLst/>
          </a:prstGeom>
          <a:noFill/>
        </p:spPr>
        <p:txBody>
          <a:bodyPr wrap="square" rtlCol="0">
            <a:spAutoFit/>
          </a:bodyPr>
          <a:lstStyle/>
          <a:p>
            <a:r>
              <a:rPr lang="en-US" sz="1400" dirty="0">
                <a:latin typeface="Bradley Hand" pitchFamily="2" charset="77"/>
              </a:rPr>
              <a:t>Respiratory failure</a:t>
            </a:r>
          </a:p>
        </p:txBody>
      </p:sp>
      <p:sp>
        <p:nvSpPr>
          <p:cNvPr id="21" name="TextBox 20">
            <a:extLst>
              <a:ext uri="{FF2B5EF4-FFF2-40B4-BE49-F238E27FC236}">
                <a16:creationId xmlns:a16="http://schemas.microsoft.com/office/drawing/2014/main" id="{1238F6AD-4F19-C8C5-1EE0-B0038FA7A84B}"/>
              </a:ext>
            </a:extLst>
          </p:cNvPr>
          <p:cNvSpPr txBox="1"/>
          <p:nvPr/>
        </p:nvSpPr>
        <p:spPr>
          <a:xfrm>
            <a:off x="7739403" y="3373653"/>
            <a:ext cx="3291902" cy="292388"/>
          </a:xfrm>
          <a:prstGeom prst="rect">
            <a:avLst/>
          </a:prstGeom>
          <a:noFill/>
        </p:spPr>
        <p:txBody>
          <a:bodyPr wrap="square" rtlCol="0">
            <a:spAutoFit/>
          </a:bodyPr>
          <a:lstStyle/>
          <a:p>
            <a:r>
              <a:rPr lang="en-US" sz="1300" dirty="0">
                <a:latin typeface="Bradley Hand" pitchFamily="2" charset="77"/>
              </a:rPr>
              <a:t>VAERS</a:t>
            </a:r>
          </a:p>
        </p:txBody>
      </p:sp>
      <p:sp>
        <p:nvSpPr>
          <p:cNvPr id="22" name="TextBox 21">
            <a:extLst>
              <a:ext uri="{FF2B5EF4-FFF2-40B4-BE49-F238E27FC236}">
                <a16:creationId xmlns:a16="http://schemas.microsoft.com/office/drawing/2014/main" id="{A02C3A20-D001-FEDB-1105-F933F793C7AC}"/>
              </a:ext>
            </a:extLst>
          </p:cNvPr>
          <p:cNvSpPr txBox="1"/>
          <p:nvPr/>
        </p:nvSpPr>
        <p:spPr>
          <a:xfrm>
            <a:off x="4406390" y="3414228"/>
            <a:ext cx="3291902" cy="369332"/>
          </a:xfrm>
          <a:prstGeom prst="rect">
            <a:avLst/>
          </a:prstGeom>
          <a:noFill/>
        </p:spPr>
        <p:txBody>
          <a:bodyPr wrap="square" rtlCol="0">
            <a:spAutoFit/>
          </a:bodyPr>
          <a:lstStyle/>
          <a:p>
            <a:r>
              <a:rPr lang="en-US" dirty="0">
                <a:latin typeface="Bradley Hand" pitchFamily="2" charset="77"/>
              </a:rPr>
              <a:t>R</a:t>
            </a:r>
            <a:r>
              <a:rPr lang="en-US" baseline="-25000" dirty="0">
                <a:latin typeface="Bradley Hand" pitchFamily="2" charset="77"/>
              </a:rPr>
              <a:t>0</a:t>
            </a:r>
          </a:p>
        </p:txBody>
      </p:sp>
      <p:sp>
        <p:nvSpPr>
          <p:cNvPr id="23" name="TextBox 22">
            <a:extLst>
              <a:ext uri="{FF2B5EF4-FFF2-40B4-BE49-F238E27FC236}">
                <a16:creationId xmlns:a16="http://schemas.microsoft.com/office/drawing/2014/main" id="{42EC7E90-9243-AFD5-DE3B-02B7736EF19B}"/>
              </a:ext>
            </a:extLst>
          </p:cNvPr>
          <p:cNvSpPr txBox="1"/>
          <p:nvPr/>
        </p:nvSpPr>
        <p:spPr>
          <a:xfrm>
            <a:off x="4159623" y="3920568"/>
            <a:ext cx="3291902" cy="369332"/>
          </a:xfrm>
          <a:prstGeom prst="rect">
            <a:avLst/>
          </a:prstGeom>
          <a:noFill/>
        </p:spPr>
        <p:txBody>
          <a:bodyPr wrap="square" rtlCol="0">
            <a:spAutoFit/>
          </a:bodyPr>
          <a:lstStyle/>
          <a:p>
            <a:r>
              <a:rPr lang="en-US" dirty="0">
                <a:latin typeface="Bradley Hand" pitchFamily="2" charset="77"/>
              </a:rPr>
              <a:t>Boosters</a:t>
            </a:r>
          </a:p>
        </p:txBody>
      </p:sp>
      <p:sp>
        <p:nvSpPr>
          <p:cNvPr id="24" name="TextBox 23">
            <a:extLst>
              <a:ext uri="{FF2B5EF4-FFF2-40B4-BE49-F238E27FC236}">
                <a16:creationId xmlns:a16="http://schemas.microsoft.com/office/drawing/2014/main" id="{211651CC-A637-8292-AEA4-83451E98817C}"/>
              </a:ext>
            </a:extLst>
          </p:cNvPr>
          <p:cNvSpPr txBox="1"/>
          <p:nvPr/>
        </p:nvSpPr>
        <p:spPr>
          <a:xfrm>
            <a:off x="8051975" y="3665674"/>
            <a:ext cx="3291902" cy="276999"/>
          </a:xfrm>
          <a:prstGeom prst="rect">
            <a:avLst/>
          </a:prstGeom>
          <a:noFill/>
        </p:spPr>
        <p:txBody>
          <a:bodyPr wrap="square" rtlCol="0">
            <a:spAutoFit/>
          </a:bodyPr>
          <a:lstStyle/>
          <a:p>
            <a:r>
              <a:rPr lang="en-US" sz="1200" dirty="0">
                <a:latin typeface="Bradley Hand" pitchFamily="2" charset="77"/>
              </a:rPr>
              <a:t>Variants</a:t>
            </a:r>
          </a:p>
        </p:txBody>
      </p:sp>
      <p:sp>
        <p:nvSpPr>
          <p:cNvPr id="25" name="TextBox 24">
            <a:extLst>
              <a:ext uri="{FF2B5EF4-FFF2-40B4-BE49-F238E27FC236}">
                <a16:creationId xmlns:a16="http://schemas.microsoft.com/office/drawing/2014/main" id="{6A56EC67-89F1-6A02-F076-662E67AAD165}"/>
              </a:ext>
            </a:extLst>
          </p:cNvPr>
          <p:cNvSpPr txBox="1"/>
          <p:nvPr/>
        </p:nvSpPr>
        <p:spPr>
          <a:xfrm>
            <a:off x="8330948" y="3121249"/>
            <a:ext cx="2693446" cy="276999"/>
          </a:xfrm>
          <a:prstGeom prst="rect">
            <a:avLst/>
          </a:prstGeom>
          <a:noFill/>
        </p:spPr>
        <p:txBody>
          <a:bodyPr wrap="square" rtlCol="0">
            <a:spAutoFit/>
          </a:bodyPr>
          <a:lstStyle/>
          <a:p>
            <a:r>
              <a:rPr lang="en-US" sz="1200" dirty="0">
                <a:latin typeface="Bradley Hand" pitchFamily="2" charset="77"/>
              </a:rPr>
              <a:t>HPV</a:t>
            </a:r>
          </a:p>
        </p:txBody>
      </p:sp>
      <p:sp>
        <p:nvSpPr>
          <p:cNvPr id="26" name="TextBox 25">
            <a:extLst>
              <a:ext uri="{FF2B5EF4-FFF2-40B4-BE49-F238E27FC236}">
                <a16:creationId xmlns:a16="http://schemas.microsoft.com/office/drawing/2014/main" id="{0482C701-0CE0-C0A9-3ABA-AFBD24416DC2}"/>
              </a:ext>
            </a:extLst>
          </p:cNvPr>
          <p:cNvSpPr txBox="1"/>
          <p:nvPr/>
        </p:nvSpPr>
        <p:spPr>
          <a:xfrm>
            <a:off x="5773864" y="4694000"/>
            <a:ext cx="2693446" cy="338554"/>
          </a:xfrm>
          <a:prstGeom prst="rect">
            <a:avLst/>
          </a:prstGeom>
          <a:noFill/>
        </p:spPr>
        <p:txBody>
          <a:bodyPr wrap="square" rtlCol="0">
            <a:spAutoFit/>
          </a:bodyPr>
          <a:lstStyle/>
          <a:p>
            <a:r>
              <a:rPr lang="en-US" sz="1600" dirty="0">
                <a:latin typeface="Bradley Hand" pitchFamily="2" charset="77"/>
              </a:rPr>
              <a:t>Measles outbreak</a:t>
            </a:r>
          </a:p>
        </p:txBody>
      </p:sp>
      <p:sp>
        <p:nvSpPr>
          <p:cNvPr id="27" name="TextBox 26">
            <a:extLst>
              <a:ext uri="{FF2B5EF4-FFF2-40B4-BE49-F238E27FC236}">
                <a16:creationId xmlns:a16="http://schemas.microsoft.com/office/drawing/2014/main" id="{F99D1FDB-48EB-FE44-3FE7-596EBE5CFE4F}"/>
              </a:ext>
            </a:extLst>
          </p:cNvPr>
          <p:cNvSpPr txBox="1"/>
          <p:nvPr/>
        </p:nvSpPr>
        <p:spPr>
          <a:xfrm>
            <a:off x="6803071" y="4445822"/>
            <a:ext cx="2693446" cy="338554"/>
          </a:xfrm>
          <a:prstGeom prst="rect">
            <a:avLst/>
          </a:prstGeom>
          <a:noFill/>
        </p:spPr>
        <p:txBody>
          <a:bodyPr wrap="square" rtlCol="0">
            <a:spAutoFit/>
          </a:bodyPr>
          <a:lstStyle/>
          <a:p>
            <a:r>
              <a:rPr lang="en-US" sz="1600" dirty="0">
                <a:latin typeface="Bradley Hand" pitchFamily="2" charset="77"/>
              </a:rPr>
              <a:t>V-Safe</a:t>
            </a:r>
          </a:p>
        </p:txBody>
      </p:sp>
      <p:sp>
        <p:nvSpPr>
          <p:cNvPr id="28" name="TextBox 27">
            <a:extLst>
              <a:ext uri="{FF2B5EF4-FFF2-40B4-BE49-F238E27FC236}">
                <a16:creationId xmlns:a16="http://schemas.microsoft.com/office/drawing/2014/main" id="{E6B77E79-8626-44DC-9834-5B467A5FDF4B}"/>
              </a:ext>
            </a:extLst>
          </p:cNvPr>
          <p:cNvSpPr txBox="1"/>
          <p:nvPr/>
        </p:nvSpPr>
        <p:spPr>
          <a:xfrm>
            <a:off x="7461979" y="2852242"/>
            <a:ext cx="2693446" cy="338554"/>
          </a:xfrm>
          <a:prstGeom prst="rect">
            <a:avLst/>
          </a:prstGeom>
          <a:noFill/>
        </p:spPr>
        <p:txBody>
          <a:bodyPr wrap="square" rtlCol="0">
            <a:spAutoFit/>
          </a:bodyPr>
          <a:lstStyle/>
          <a:p>
            <a:r>
              <a:rPr lang="en-US" sz="1600" dirty="0">
                <a:latin typeface="Bradley Hand" pitchFamily="2" charset="77"/>
              </a:rPr>
              <a:t>Cervical cancer</a:t>
            </a:r>
          </a:p>
        </p:txBody>
      </p:sp>
      <p:sp>
        <p:nvSpPr>
          <p:cNvPr id="29" name="TextBox 28">
            <a:extLst>
              <a:ext uri="{FF2B5EF4-FFF2-40B4-BE49-F238E27FC236}">
                <a16:creationId xmlns:a16="http://schemas.microsoft.com/office/drawing/2014/main" id="{5CBDF620-D3A4-A7BD-6622-4EF81C7FA979}"/>
              </a:ext>
            </a:extLst>
          </p:cNvPr>
          <p:cNvSpPr txBox="1"/>
          <p:nvPr/>
        </p:nvSpPr>
        <p:spPr>
          <a:xfrm>
            <a:off x="8430690" y="3434469"/>
            <a:ext cx="2693446" cy="261610"/>
          </a:xfrm>
          <a:prstGeom prst="rect">
            <a:avLst/>
          </a:prstGeom>
          <a:noFill/>
        </p:spPr>
        <p:txBody>
          <a:bodyPr wrap="square" rtlCol="0">
            <a:spAutoFit/>
          </a:bodyPr>
          <a:lstStyle/>
          <a:p>
            <a:r>
              <a:rPr lang="en-US" sz="1100" dirty="0">
                <a:latin typeface="Bradley Hand" pitchFamily="2" charset="77"/>
              </a:rPr>
              <a:t>Transmission</a:t>
            </a:r>
          </a:p>
        </p:txBody>
      </p:sp>
      <p:sp>
        <p:nvSpPr>
          <p:cNvPr id="30" name="TextBox 29">
            <a:extLst>
              <a:ext uri="{FF2B5EF4-FFF2-40B4-BE49-F238E27FC236}">
                <a16:creationId xmlns:a16="http://schemas.microsoft.com/office/drawing/2014/main" id="{90DBEDFB-8C3B-D120-C622-FCB24A8A9DAD}"/>
              </a:ext>
            </a:extLst>
          </p:cNvPr>
          <p:cNvSpPr txBox="1"/>
          <p:nvPr/>
        </p:nvSpPr>
        <p:spPr>
          <a:xfrm>
            <a:off x="8670944" y="3610553"/>
            <a:ext cx="2693446" cy="261610"/>
          </a:xfrm>
          <a:prstGeom prst="rect">
            <a:avLst/>
          </a:prstGeom>
          <a:noFill/>
        </p:spPr>
        <p:txBody>
          <a:bodyPr wrap="square" rtlCol="0">
            <a:spAutoFit/>
          </a:bodyPr>
          <a:lstStyle/>
          <a:p>
            <a:r>
              <a:rPr lang="en-US" sz="1100" dirty="0">
                <a:latin typeface="Bradley Hand" pitchFamily="2" charset="77"/>
              </a:rPr>
              <a:t>mRNA</a:t>
            </a:r>
          </a:p>
        </p:txBody>
      </p:sp>
      <p:sp>
        <p:nvSpPr>
          <p:cNvPr id="31" name="TextBox 30">
            <a:extLst>
              <a:ext uri="{FF2B5EF4-FFF2-40B4-BE49-F238E27FC236}">
                <a16:creationId xmlns:a16="http://schemas.microsoft.com/office/drawing/2014/main" id="{B09B14CC-B492-C101-42E0-4D1E376E2714}"/>
              </a:ext>
            </a:extLst>
          </p:cNvPr>
          <p:cNvSpPr txBox="1"/>
          <p:nvPr/>
        </p:nvSpPr>
        <p:spPr>
          <a:xfrm>
            <a:off x="8506851" y="3859013"/>
            <a:ext cx="2693446" cy="246221"/>
          </a:xfrm>
          <a:prstGeom prst="rect">
            <a:avLst/>
          </a:prstGeom>
          <a:noFill/>
        </p:spPr>
        <p:txBody>
          <a:bodyPr wrap="square" rtlCol="0">
            <a:spAutoFit/>
          </a:bodyPr>
          <a:lstStyle/>
          <a:p>
            <a:r>
              <a:rPr lang="en-US" sz="1000" dirty="0">
                <a:latin typeface="Bradley Hand" pitchFamily="2" charset="77"/>
              </a:rPr>
              <a:t>Adenoviral vector </a:t>
            </a:r>
          </a:p>
        </p:txBody>
      </p:sp>
      <p:sp>
        <p:nvSpPr>
          <p:cNvPr id="32" name="TextBox 31">
            <a:extLst>
              <a:ext uri="{FF2B5EF4-FFF2-40B4-BE49-F238E27FC236}">
                <a16:creationId xmlns:a16="http://schemas.microsoft.com/office/drawing/2014/main" id="{647BAB4A-7434-F476-E4DE-E5393664FE11}"/>
              </a:ext>
            </a:extLst>
          </p:cNvPr>
          <p:cNvSpPr txBox="1"/>
          <p:nvPr/>
        </p:nvSpPr>
        <p:spPr>
          <a:xfrm>
            <a:off x="8931798" y="3998424"/>
            <a:ext cx="2693446" cy="246221"/>
          </a:xfrm>
          <a:prstGeom prst="rect">
            <a:avLst/>
          </a:prstGeom>
          <a:noFill/>
        </p:spPr>
        <p:txBody>
          <a:bodyPr wrap="square" rtlCol="0">
            <a:spAutoFit/>
          </a:bodyPr>
          <a:lstStyle/>
          <a:p>
            <a:r>
              <a:rPr lang="en-US" sz="1000" dirty="0">
                <a:latin typeface="Bradley Hand" pitchFamily="2" charset="77"/>
              </a:rPr>
              <a:t>Risk</a:t>
            </a:r>
          </a:p>
        </p:txBody>
      </p:sp>
      <p:sp>
        <p:nvSpPr>
          <p:cNvPr id="33" name="TextBox 32">
            <a:extLst>
              <a:ext uri="{FF2B5EF4-FFF2-40B4-BE49-F238E27FC236}">
                <a16:creationId xmlns:a16="http://schemas.microsoft.com/office/drawing/2014/main" id="{B3686BDB-FD15-2EDB-1E66-B714BEF49343}"/>
              </a:ext>
            </a:extLst>
          </p:cNvPr>
          <p:cNvSpPr txBox="1"/>
          <p:nvPr/>
        </p:nvSpPr>
        <p:spPr>
          <a:xfrm>
            <a:off x="9338903" y="4001487"/>
            <a:ext cx="2693446" cy="230832"/>
          </a:xfrm>
          <a:prstGeom prst="rect">
            <a:avLst/>
          </a:prstGeom>
          <a:noFill/>
        </p:spPr>
        <p:txBody>
          <a:bodyPr wrap="square" rtlCol="0">
            <a:spAutoFit/>
          </a:bodyPr>
          <a:lstStyle/>
          <a:p>
            <a:r>
              <a:rPr lang="en-US" sz="900" dirty="0">
                <a:latin typeface="Bradley Hand" pitchFamily="2" charset="77"/>
              </a:rPr>
              <a:t>Odds ratio</a:t>
            </a:r>
          </a:p>
        </p:txBody>
      </p:sp>
      <p:sp>
        <p:nvSpPr>
          <p:cNvPr id="34" name="TextBox 33">
            <a:extLst>
              <a:ext uri="{FF2B5EF4-FFF2-40B4-BE49-F238E27FC236}">
                <a16:creationId xmlns:a16="http://schemas.microsoft.com/office/drawing/2014/main" id="{2FDAB731-9542-13F3-D0AD-ED5141666763}"/>
              </a:ext>
            </a:extLst>
          </p:cNvPr>
          <p:cNvSpPr txBox="1"/>
          <p:nvPr/>
        </p:nvSpPr>
        <p:spPr>
          <a:xfrm>
            <a:off x="9005553" y="4124512"/>
            <a:ext cx="1396185" cy="215444"/>
          </a:xfrm>
          <a:prstGeom prst="rect">
            <a:avLst/>
          </a:prstGeom>
          <a:noFill/>
        </p:spPr>
        <p:txBody>
          <a:bodyPr wrap="square" rtlCol="0">
            <a:spAutoFit/>
          </a:bodyPr>
          <a:lstStyle/>
          <a:p>
            <a:r>
              <a:rPr lang="en-US" sz="800" dirty="0">
                <a:latin typeface="Bradley Hand" pitchFamily="2" charset="77"/>
              </a:rPr>
              <a:t>Breakthrough infection</a:t>
            </a:r>
          </a:p>
        </p:txBody>
      </p:sp>
      <p:pic>
        <p:nvPicPr>
          <p:cNvPr id="35" name="Picture 34">
            <a:extLst>
              <a:ext uri="{FF2B5EF4-FFF2-40B4-BE49-F238E27FC236}">
                <a16:creationId xmlns:a16="http://schemas.microsoft.com/office/drawing/2014/main" id="{AE9BB309-EB06-8748-1D97-6E5D413FEF5B}"/>
              </a:ext>
            </a:extLst>
          </p:cNvPr>
          <p:cNvPicPr>
            <a:picLocks noChangeAspect="1"/>
          </p:cNvPicPr>
          <p:nvPr/>
        </p:nvPicPr>
        <p:blipFill>
          <a:blip r:embed="rId6"/>
          <a:stretch>
            <a:fillRect/>
          </a:stretch>
        </p:blipFill>
        <p:spPr>
          <a:xfrm>
            <a:off x="8929558" y="1628679"/>
            <a:ext cx="1254546" cy="1557535"/>
          </a:xfrm>
          <a:prstGeom prst="rect">
            <a:avLst/>
          </a:prstGeom>
        </p:spPr>
      </p:pic>
      <p:sp>
        <p:nvSpPr>
          <p:cNvPr id="36" name="&quot;No&quot; Symbol 35">
            <a:extLst>
              <a:ext uri="{FF2B5EF4-FFF2-40B4-BE49-F238E27FC236}">
                <a16:creationId xmlns:a16="http://schemas.microsoft.com/office/drawing/2014/main" id="{5CCAFC22-FB33-8091-EAF7-A53035957210}"/>
              </a:ext>
            </a:extLst>
          </p:cNvPr>
          <p:cNvSpPr/>
          <p:nvPr/>
        </p:nvSpPr>
        <p:spPr>
          <a:xfrm>
            <a:off x="2281990" y="1739272"/>
            <a:ext cx="8016917" cy="4004172"/>
          </a:xfrm>
          <a:prstGeom prst="noSmoking">
            <a:avLst>
              <a:gd name="adj" fmla="val 7896"/>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Google Shape;74;p16">
            <a:extLst>
              <a:ext uri="{FF2B5EF4-FFF2-40B4-BE49-F238E27FC236}">
                <a16:creationId xmlns:a16="http://schemas.microsoft.com/office/drawing/2014/main" id="{F6A34830-DE83-983B-E938-BDA9437FE94D}"/>
              </a:ext>
            </a:extLst>
          </p:cNvPr>
          <p:cNvSpPr txBox="1">
            <a:spLocks/>
          </p:cNvSpPr>
          <p:nvPr/>
        </p:nvSpPr>
        <p:spPr>
          <a:xfrm>
            <a:off x="988877" y="1714051"/>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400" kern="0" dirty="0">
                <a:latin typeface="Prata"/>
                <a:ea typeface="Prata"/>
                <a:cs typeface="Prata"/>
                <a:sym typeface="Prata"/>
              </a:rPr>
              <a:t>What if we just give them more information?</a:t>
            </a:r>
          </a:p>
        </p:txBody>
      </p:sp>
      <p:sp>
        <p:nvSpPr>
          <p:cNvPr id="38" name="Title 1">
            <a:extLst>
              <a:ext uri="{FF2B5EF4-FFF2-40B4-BE49-F238E27FC236}">
                <a16:creationId xmlns:a16="http://schemas.microsoft.com/office/drawing/2014/main" id="{7D19FF0D-1C3E-CF7C-13EB-2A15860D6FC7}"/>
              </a:ext>
            </a:extLst>
          </p:cNvPr>
          <p:cNvSpPr txBox="1">
            <a:spLocks/>
          </p:cNvSpPr>
          <p:nvPr/>
        </p:nvSpPr>
        <p:spPr>
          <a:xfrm>
            <a:off x="142875" y="865560"/>
            <a:ext cx="11953875" cy="82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"Data dump” doesn’t work!</a:t>
            </a:r>
          </a:p>
        </p:txBody>
      </p:sp>
    </p:spTree>
    <p:extLst>
      <p:ext uri="{BB962C8B-B14F-4D97-AF65-F5344CB8AC3E}">
        <p14:creationId xmlns:p14="http://schemas.microsoft.com/office/powerpoint/2010/main" val="30440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The "Lecture Trap” doesn’t work!</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463550" indent="-463550"/>
            <a:r>
              <a:rPr lang="en-US" dirty="0">
                <a:latin typeface="Josefin Sans" pitchFamily="2" charset="77"/>
              </a:rPr>
              <a:t>P</a:t>
            </a:r>
            <a:r>
              <a:rPr lang="en-US" sz="2800" dirty="0">
                <a:latin typeface="Josefin Sans" pitchFamily="2" charset="77"/>
              </a:rPr>
              <a:t>roviding the full story about some aspect of the vaccine </a:t>
            </a:r>
          </a:p>
          <a:p>
            <a:endParaRPr lang="en-US" sz="2800" dirty="0">
              <a:latin typeface="Josefin Sans" pitchFamily="2" charset="77"/>
            </a:endParaRPr>
          </a:p>
          <a:p>
            <a:pPr marL="463550" indent="-463550">
              <a:buFont typeface="Arial" panose="020B0604020202020204" pitchFamily="34" charset="0"/>
              <a:buChar char="•"/>
            </a:pPr>
            <a:r>
              <a:rPr lang="en-US" sz="2800" dirty="0">
                <a:latin typeface="Josefin Sans" pitchFamily="2" charset="77"/>
              </a:rPr>
              <a:t>Raises resistance because it implies that they don’t know the full story and you’re going to give it to them.</a:t>
            </a:r>
          </a:p>
          <a:p>
            <a:pPr marL="463550" indent="-463550">
              <a:buFont typeface="Arial" panose="020B0604020202020204" pitchFamily="34" charset="0"/>
              <a:buChar char="•"/>
            </a:pPr>
            <a:endParaRPr lang="en-US" sz="2800" dirty="0">
              <a:latin typeface="Josefin Sans" pitchFamily="2" charset="77"/>
            </a:endParaRPr>
          </a:p>
          <a:p>
            <a:pPr marL="457200" indent="-457200">
              <a:buFont typeface="Arial" panose="020B0604020202020204" pitchFamily="34" charset="0"/>
              <a:buChar char="•"/>
            </a:pPr>
            <a:r>
              <a:rPr lang="en-US" sz="2800" dirty="0">
                <a:latin typeface="Josefin Sans" pitchFamily="2" charset="77"/>
              </a:rPr>
              <a:t>Can be counter-productive because you end up raising concerns that the patient had not previously considered.</a:t>
            </a:r>
          </a:p>
          <a:p>
            <a:pPr marL="0" indent="0">
              <a:buNone/>
            </a:pPr>
            <a:endParaRPr lang="en-US" dirty="0"/>
          </a:p>
        </p:txBody>
      </p:sp>
    </p:spTree>
    <p:extLst>
      <p:ext uri="{BB962C8B-B14F-4D97-AF65-F5344CB8AC3E}">
        <p14:creationId xmlns:p14="http://schemas.microsoft.com/office/powerpoint/2010/main" val="3116305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The “Persuasion Trap” doesn’t work!</a:t>
            </a:r>
          </a:p>
        </p:txBody>
      </p:sp>
      <p:sp>
        <p:nvSpPr>
          <p:cNvPr id="4" name="Google Shape;75;p16">
            <a:extLst>
              <a:ext uri="{FF2B5EF4-FFF2-40B4-BE49-F238E27FC236}">
                <a16:creationId xmlns:a16="http://schemas.microsoft.com/office/drawing/2014/main" id="{70E6A554-B61B-CD6B-A174-47C8D84F6EDC}"/>
              </a:ext>
            </a:extLst>
          </p:cNvPr>
          <p:cNvSpPr txBox="1">
            <a:spLocks/>
          </p:cNvSpPr>
          <p:nvPr/>
        </p:nvSpPr>
        <p:spPr>
          <a:xfrm>
            <a:off x="1437973" y="1980902"/>
            <a:ext cx="8520600" cy="179222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atin typeface="Josefin Sans" pitchFamily="2" charset="77"/>
              </a:rPr>
              <a:t>“</a:t>
            </a:r>
            <a:r>
              <a:rPr lang="en-US" i="1">
                <a:latin typeface="Josefin Sans" pitchFamily="2" charset="77"/>
              </a:rPr>
              <a:t>You cannot reason people out of something they were not reasoned into</a:t>
            </a:r>
            <a:r>
              <a:rPr lang="en-US">
                <a:latin typeface="Josefin Sans" pitchFamily="2" charset="77"/>
              </a:rPr>
              <a:t>.”</a:t>
            </a:r>
          </a:p>
          <a:p>
            <a:pPr marL="0" indent="0" algn="ctr">
              <a:buFont typeface="Arial" panose="020B0604020202020204" pitchFamily="34" charset="0"/>
              <a:buNone/>
            </a:pPr>
            <a:r>
              <a:rPr lang="en-US">
                <a:latin typeface="Josefin Sans" pitchFamily="2" charset="77"/>
              </a:rPr>
              <a:t>		-Jonathan Swift, 1721</a:t>
            </a:r>
          </a:p>
          <a:p>
            <a:pPr marL="0" indent="0" algn="ctr">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2941A249-60AB-3868-9B65-94C361D1E05E}"/>
              </a:ext>
            </a:extLst>
          </p:cNvPr>
          <p:cNvSpPr txBox="1"/>
          <p:nvPr/>
        </p:nvSpPr>
        <p:spPr>
          <a:xfrm>
            <a:off x="575202" y="4149276"/>
            <a:ext cx="11089219" cy="1292662"/>
          </a:xfrm>
          <a:prstGeom prst="rect">
            <a:avLst/>
          </a:prstGeom>
          <a:noFill/>
        </p:spPr>
        <p:txBody>
          <a:bodyPr wrap="square">
            <a:spAutoFit/>
          </a:bodyPr>
          <a:lstStyle/>
          <a:p>
            <a:r>
              <a:rPr lang="en-US" sz="2600" u="sng" dirty="0">
                <a:latin typeface="Josefin Sans" pitchFamily="2" charset="77"/>
              </a:rPr>
              <a:t>“Persuasion Trap” </a:t>
            </a:r>
            <a:r>
              <a:rPr lang="en-US" sz="2600" dirty="0">
                <a:latin typeface="Josefin Sans" pitchFamily="2" charset="77"/>
              </a:rPr>
              <a:t>– tries to convince the hesitant parent of the benefits.  This usually ends up in a polite argumentative type of “yes, but” cycle. This assumes human decision making is rational (</a:t>
            </a:r>
            <a:r>
              <a:rPr lang="en-US" sz="2600" u="sng" dirty="0">
                <a:latin typeface="Josefin Sans" pitchFamily="2" charset="77"/>
              </a:rPr>
              <a:t>It is not!</a:t>
            </a:r>
            <a:r>
              <a:rPr lang="en-US" sz="2600" dirty="0">
                <a:latin typeface="Josefin Sans" pitchFamily="2" charset="77"/>
              </a:rPr>
              <a:t>)</a:t>
            </a:r>
          </a:p>
        </p:txBody>
      </p:sp>
    </p:spTree>
    <p:extLst>
      <p:ext uri="{BB962C8B-B14F-4D97-AF65-F5344CB8AC3E}">
        <p14:creationId xmlns:p14="http://schemas.microsoft.com/office/powerpoint/2010/main" val="13571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normAutofit/>
          </a:bodyPr>
          <a:lstStyle/>
          <a:p>
            <a:r>
              <a:rPr lang="en-US" sz="4400" dirty="0"/>
              <a:t>Patient education </a:t>
            </a:r>
            <a:r>
              <a:rPr lang="en-US" sz="4400" u="sng" dirty="0"/>
              <a:t>by itself</a:t>
            </a:r>
            <a:r>
              <a:rPr lang="en-US" sz="4400" dirty="0"/>
              <a:t> doesn’t work!</a:t>
            </a:r>
            <a:endParaRPr lang="en-US" dirty="0"/>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0" indent="0">
              <a:lnSpc>
                <a:spcPct val="100000"/>
              </a:lnSpc>
              <a:spcAft>
                <a:spcPts val="1200"/>
              </a:spcAft>
              <a:buNone/>
            </a:pPr>
            <a:endParaRPr lang="en-US" sz="600" dirty="0">
              <a:latin typeface="Josefin Sans"/>
              <a:ea typeface="Josefin Sans"/>
              <a:cs typeface="Josefin Sans"/>
              <a:sym typeface="Josefin Sans"/>
            </a:endParaRPr>
          </a:p>
          <a:p>
            <a:pPr marL="0" indent="0">
              <a:lnSpc>
                <a:spcPct val="100000"/>
              </a:lnSpc>
              <a:spcAft>
                <a:spcPts val="1200"/>
              </a:spcAft>
              <a:buNone/>
            </a:pPr>
            <a:r>
              <a:rPr lang="en-US" sz="2800" b="1" dirty="0">
                <a:latin typeface="Josefin Sans"/>
                <a:ea typeface="Josefin Sans"/>
                <a:cs typeface="Josefin Sans"/>
                <a:sym typeface="Josefin Sans"/>
              </a:rPr>
              <a:t>Cochrane Review 2018</a:t>
            </a:r>
            <a:r>
              <a:rPr lang="en-US" sz="2800" dirty="0">
                <a:latin typeface="Josefin Sans"/>
                <a:ea typeface="Josefin Sans"/>
                <a:cs typeface="Josefin Sans"/>
                <a:sym typeface="Josefin Sans"/>
              </a:rPr>
              <a:t>: “There is low‐ to moderate‐certainty evidence suggesting that face‐to‐face information or education may improve or slightly improve children's vaccination status, parents' knowledge, and parents' intention to vaccinate…. in populations </a:t>
            </a:r>
            <a:r>
              <a:rPr lang="en-US" sz="2800" b="1" u="sng" dirty="0">
                <a:latin typeface="Josefin Sans"/>
                <a:ea typeface="Josefin Sans"/>
                <a:cs typeface="Josefin Sans"/>
                <a:sym typeface="Josefin Sans"/>
              </a:rPr>
              <a:t>where lack of awareness or understanding of vaccination is identified as a barrier</a:t>
            </a:r>
            <a:r>
              <a:rPr lang="en-US" sz="2800" dirty="0">
                <a:latin typeface="Josefin Sans"/>
                <a:ea typeface="Josefin Sans"/>
                <a:cs typeface="Josefin Sans"/>
                <a:sym typeface="Josefin Sans"/>
              </a:rPr>
              <a:t>.”</a:t>
            </a:r>
          </a:p>
          <a:p>
            <a:endParaRPr lang="en-US" dirty="0"/>
          </a:p>
        </p:txBody>
      </p:sp>
      <p:sp>
        <p:nvSpPr>
          <p:cNvPr id="5" name="TextBox 4">
            <a:extLst>
              <a:ext uri="{FF2B5EF4-FFF2-40B4-BE49-F238E27FC236}">
                <a16:creationId xmlns:a16="http://schemas.microsoft.com/office/drawing/2014/main" id="{BC2DDED3-8A71-A08E-A5D2-D07E74589920}"/>
              </a:ext>
            </a:extLst>
          </p:cNvPr>
          <p:cNvSpPr txBox="1"/>
          <p:nvPr/>
        </p:nvSpPr>
        <p:spPr>
          <a:xfrm>
            <a:off x="0" y="5530632"/>
            <a:ext cx="619608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12121"/>
                </a:solidFill>
                <a:effectLst/>
                <a:latin typeface="BlinkMacSystemFont"/>
              </a:rPr>
              <a:t>Kaufman J, Ryan R, Walsh L, et al. Face-to-face interventions for informing or educating parents about early childhood vaccination. </a:t>
            </a:r>
            <a:r>
              <a:rPr lang="en-US" sz="1200" b="0" i="1" u="none" strike="noStrike" dirty="0">
                <a:solidFill>
                  <a:srgbClr val="212121"/>
                </a:solidFill>
                <a:effectLst/>
                <a:latin typeface="BlinkMacSystemFont"/>
              </a:rPr>
              <a:t>Cochrane Database Syst Rev</a:t>
            </a:r>
            <a:r>
              <a:rPr lang="en-US" sz="1200" b="0" i="0" u="none" strike="noStrike" dirty="0">
                <a:solidFill>
                  <a:srgbClr val="212121"/>
                </a:solidFill>
                <a:effectLst/>
                <a:latin typeface="BlinkMacSystemFont"/>
              </a:rPr>
              <a:t>. 2018;5(5):CD010038. Published 2018 May 8. doi:10.1002/14651858.CD010038.pub3</a:t>
            </a:r>
            <a:endParaRPr lang="en-US" sz="1200" dirty="0"/>
          </a:p>
        </p:txBody>
      </p:sp>
    </p:spTree>
    <p:extLst>
      <p:ext uri="{BB962C8B-B14F-4D97-AF65-F5344CB8AC3E}">
        <p14:creationId xmlns:p14="http://schemas.microsoft.com/office/powerpoint/2010/main" val="85341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 sz="4400" dirty="0">
                <a:latin typeface="Prata"/>
                <a:ea typeface="Prata"/>
                <a:cs typeface="Prata"/>
                <a:sym typeface="Prata"/>
              </a:rPr>
              <a:t>Let’s review strategies that </a:t>
            </a:r>
            <a:r>
              <a:rPr lang="en" sz="4400" b="1" u="sng" dirty="0">
                <a:latin typeface="Prata"/>
                <a:ea typeface="Prata"/>
                <a:cs typeface="Prata"/>
                <a:sym typeface="Prata"/>
              </a:rPr>
              <a:t>don’t</a:t>
            </a:r>
            <a:r>
              <a:rPr lang="en" sz="4400" dirty="0">
                <a:latin typeface="Prata"/>
                <a:ea typeface="Prata"/>
                <a:cs typeface="Prata"/>
                <a:sym typeface="Prata"/>
              </a:rPr>
              <a:t> work</a:t>
            </a:r>
            <a:endParaRPr lang="en-US" dirty="0"/>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lnSpcReduction="10000"/>
          </a:bodyPr>
          <a:lstStyle/>
          <a:p>
            <a:r>
              <a:rPr lang="en-US" sz="2800" dirty="0"/>
              <a:t>“Fear appeals” – i.e. scary stories</a:t>
            </a:r>
          </a:p>
          <a:p>
            <a:endParaRPr lang="en-US" sz="2800" dirty="0"/>
          </a:p>
          <a:p>
            <a:r>
              <a:rPr lang="en-US" sz="2800" dirty="0"/>
              <a:t>“Data dump” – overwhelming someone with facts</a:t>
            </a:r>
          </a:p>
          <a:p>
            <a:endParaRPr lang="en-US" sz="2800" dirty="0"/>
          </a:p>
          <a:p>
            <a:r>
              <a:rPr lang="en-US" dirty="0"/>
              <a:t>“Lecture trap” - provide the full story about some aspect of the vaccine </a:t>
            </a:r>
          </a:p>
          <a:p>
            <a:endParaRPr lang="en-US" dirty="0"/>
          </a:p>
          <a:p>
            <a:r>
              <a:rPr lang="en-US" sz="2800" dirty="0"/>
              <a:t>“Persuasion trap” - a polite argument</a:t>
            </a:r>
            <a:endParaRPr lang="en-US" dirty="0"/>
          </a:p>
          <a:p>
            <a:pPr marL="0" indent="0">
              <a:buNone/>
            </a:pPr>
            <a:endParaRPr lang="en-US" sz="2800" dirty="0"/>
          </a:p>
          <a:p>
            <a:r>
              <a:rPr lang="en-US" sz="2800" dirty="0"/>
              <a:t>Patient education </a:t>
            </a:r>
            <a:r>
              <a:rPr lang="en-US" sz="2800" u="sng" dirty="0"/>
              <a:t>by itself</a:t>
            </a:r>
          </a:p>
          <a:p>
            <a:pPr marL="0" indent="0">
              <a:buNone/>
            </a:pPr>
            <a:endParaRPr lang="en-US" dirty="0"/>
          </a:p>
        </p:txBody>
      </p:sp>
      <p:pic>
        <p:nvPicPr>
          <p:cNvPr id="5" name="Graphic 4" descr="Checkmark with solid fill">
            <a:extLst>
              <a:ext uri="{FF2B5EF4-FFF2-40B4-BE49-F238E27FC236}">
                <a16:creationId xmlns:a16="http://schemas.microsoft.com/office/drawing/2014/main" id="{ABF6F51D-7A58-7046-BE5E-AC87EA243C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8507" y="1746443"/>
            <a:ext cx="457200" cy="457200"/>
          </a:xfrm>
          <a:prstGeom prst="rect">
            <a:avLst/>
          </a:prstGeom>
        </p:spPr>
      </p:pic>
      <p:pic>
        <p:nvPicPr>
          <p:cNvPr id="4" name="Graphic 3" descr="Checkmark with solid fill">
            <a:extLst>
              <a:ext uri="{FF2B5EF4-FFF2-40B4-BE49-F238E27FC236}">
                <a16:creationId xmlns:a16="http://schemas.microsoft.com/office/drawing/2014/main" id="{189D717E-B657-17F0-B835-8EB5DD7230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6907" y="2701730"/>
            <a:ext cx="457200" cy="457200"/>
          </a:xfrm>
          <a:prstGeom prst="rect">
            <a:avLst/>
          </a:prstGeom>
        </p:spPr>
      </p:pic>
      <p:pic>
        <p:nvPicPr>
          <p:cNvPr id="6" name="Graphic 5" descr="Checkmark with solid fill">
            <a:extLst>
              <a:ext uri="{FF2B5EF4-FFF2-40B4-BE49-F238E27FC236}">
                <a16:creationId xmlns:a16="http://schemas.microsoft.com/office/drawing/2014/main" id="{61370A44-460B-DDA1-2279-F2622FCEF5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64644" y="3660736"/>
            <a:ext cx="457200" cy="457200"/>
          </a:xfrm>
          <a:prstGeom prst="rect">
            <a:avLst/>
          </a:prstGeom>
        </p:spPr>
      </p:pic>
      <p:pic>
        <p:nvPicPr>
          <p:cNvPr id="7" name="Graphic 6" descr="Checkmark with solid fill">
            <a:extLst>
              <a:ext uri="{FF2B5EF4-FFF2-40B4-BE49-F238E27FC236}">
                <a16:creationId xmlns:a16="http://schemas.microsoft.com/office/drawing/2014/main" id="{A3EC926C-D288-6D12-8CED-B4346F075A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1212" y="4552833"/>
            <a:ext cx="457200" cy="457200"/>
          </a:xfrm>
          <a:prstGeom prst="rect">
            <a:avLst/>
          </a:prstGeom>
        </p:spPr>
      </p:pic>
      <p:pic>
        <p:nvPicPr>
          <p:cNvPr id="8" name="Graphic 7" descr="Checkmark with solid fill">
            <a:extLst>
              <a:ext uri="{FF2B5EF4-FFF2-40B4-BE49-F238E27FC236}">
                <a16:creationId xmlns:a16="http://schemas.microsoft.com/office/drawing/2014/main" id="{4D17FD02-E3DB-20FF-1D06-1D23BEBD65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5785" y="5530942"/>
            <a:ext cx="457200" cy="457200"/>
          </a:xfrm>
          <a:prstGeom prst="rect">
            <a:avLst/>
          </a:prstGeom>
        </p:spPr>
      </p:pic>
    </p:spTree>
    <p:extLst>
      <p:ext uri="{BB962C8B-B14F-4D97-AF65-F5344CB8AC3E}">
        <p14:creationId xmlns:p14="http://schemas.microsoft.com/office/powerpoint/2010/main" val="1617934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a:xfrm>
            <a:off x="142875" y="865560"/>
            <a:ext cx="11953875" cy="825128"/>
          </a:xfrm>
        </p:spPr>
        <p:txBody>
          <a:bodyPr anchor="ctr">
            <a:normAutofit/>
          </a:bodyPr>
          <a:lstStyle/>
          <a:p>
            <a:r>
              <a:rPr lang="en" sz="4800" b="1" dirty="0"/>
              <a:t>It’s not (just) about the facts!</a:t>
            </a:r>
            <a:endParaRPr lang="en-US" sz="4800" b="1" dirty="0"/>
          </a:p>
        </p:txBody>
      </p:sp>
      <p:pic>
        <p:nvPicPr>
          <p:cNvPr id="5" name="Picture 4" descr="Pink megaphone">
            <a:extLst>
              <a:ext uri="{FF2B5EF4-FFF2-40B4-BE49-F238E27FC236}">
                <a16:creationId xmlns:a16="http://schemas.microsoft.com/office/drawing/2014/main" id="{5F4D41E1-7094-B6EA-4A99-6A81C06C6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446815"/>
            <a:ext cx="5181600" cy="3108958"/>
          </a:xfrm>
          <a:prstGeom prst="rect">
            <a:avLst/>
          </a:prstGeom>
          <a:noFill/>
        </p:spPr>
      </p:pic>
      <p:sp>
        <p:nvSpPr>
          <p:cNvPr id="3" name="Content Placeholder 2">
            <a:extLst>
              <a:ext uri="{FF2B5EF4-FFF2-40B4-BE49-F238E27FC236}">
                <a16:creationId xmlns:a16="http://schemas.microsoft.com/office/drawing/2014/main" id="{7C50BD24-5C58-49FF-A16C-AF65A0B470BE}"/>
              </a:ext>
            </a:extLst>
          </p:cNvPr>
          <p:cNvSpPr>
            <a:spLocks noGrp="1"/>
          </p:cNvSpPr>
          <p:nvPr>
            <p:ph sz="half" idx="2"/>
          </p:nvPr>
        </p:nvSpPr>
        <p:spPr>
          <a:xfrm>
            <a:off x="6339469" y="1569897"/>
            <a:ext cx="5181600" cy="4351338"/>
          </a:xfrm>
        </p:spPr>
        <p:txBody>
          <a:bodyPr>
            <a:normAutofit/>
          </a:bodyPr>
          <a:lstStyle/>
          <a:p>
            <a:pPr marL="257175" indent="-257175">
              <a:buFont typeface="Arial" charset="0"/>
              <a:buChar char="•"/>
            </a:pPr>
            <a:endParaRPr lang="en-US" dirty="0"/>
          </a:p>
          <a:p>
            <a:pPr marL="257175" indent="-257175">
              <a:buFont typeface="Arial" charset="0"/>
              <a:buChar char="•"/>
            </a:pPr>
            <a:r>
              <a:rPr lang="en-US" dirty="0"/>
              <a:t>The </a:t>
            </a:r>
            <a:r>
              <a:rPr lang="en-US" b="1" u="sng" dirty="0"/>
              <a:t>What</a:t>
            </a:r>
            <a:r>
              <a:rPr lang="en-US" dirty="0"/>
              <a:t> (facts) </a:t>
            </a:r>
            <a:r>
              <a:rPr lang="mr-IN" dirty="0"/>
              <a:t>–</a:t>
            </a:r>
            <a:r>
              <a:rPr lang="en-US" dirty="0"/>
              <a:t> </a:t>
            </a:r>
            <a:r>
              <a:rPr lang="en-US" i="1" dirty="0"/>
              <a:t>necessary, but often not sufficient</a:t>
            </a:r>
            <a:endParaRPr lang="en-US" sz="2800" dirty="0"/>
          </a:p>
          <a:p>
            <a:pPr marL="449950" lvl="1" indent="-192881">
              <a:buFont typeface="Arial" charset="0"/>
              <a:buChar char="•"/>
            </a:pPr>
            <a:endParaRPr lang="en-US" sz="2800" dirty="0"/>
          </a:p>
          <a:p>
            <a:pPr marL="257175" indent="-257175">
              <a:buFont typeface="Arial" charset="0"/>
              <a:buChar char="•"/>
            </a:pPr>
            <a:r>
              <a:rPr lang="en-US" dirty="0"/>
              <a:t>The </a:t>
            </a:r>
            <a:r>
              <a:rPr lang="en-US" b="1" u="sng" dirty="0"/>
              <a:t>How</a:t>
            </a:r>
            <a:r>
              <a:rPr lang="en-US" dirty="0"/>
              <a:t> </a:t>
            </a:r>
            <a:r>
              <a:rPr lang="mr-IN" dirty="0"/>
              <a:t>–</a:t>
            </a:r>
            <a:r>
              <a:rPr lang="en-US" dirty="0"/>
              <a:t> what is the best way to communicate so that a person who is hesitant will be receptive to the idea of vaccination?</a:t>
            </a:r>
          </a:p>
          <a:p>
            <a:endParaRPr lang="en-US" dirty="0"/>
          </a:p>
        </p:txBody>
      </p:sp>
    </p:spTree>
    <p:extLst>
      <p:ext uri="{BB962C8B-B14F-4D97-AF65-F5344CB8AC3E}">
        <p14:creationId xmlns:p14="http://schemas.microsoft.com/office/powerpoint/2010/main" val="3003003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b="1" dirty="0"/>
              <a:t>What </a:t>
            </a:r>
            <a:r>
              <a:rPr lang="en-US" b="1" u="sng" dirty="0"/>
              <a:t>does</a:t>
            </a:r>
            <a:r>
              <a:rPr lang="en-US" b="1" dirty="0"/>
              <a:t> work?</a:t>
            </a:r>
          </a:p>
        </p:txBody>
      </p:sp>
      <p:pic>
        <p:nvPicPr>
          <p:cNvPr id="4" name="Picture 3" descr="A picture containing text, screenshot, sign, green&#10;&#10;Description automatically generated">
            <a:extLst>
              <a:ext uri="{FF2B5EF4-FFF2-40B4-BE49-F238E27FC236}">
                <a16:creationId xmlns:a16="http://schemas.microsoft.com/office/drawing/2014/main" id="{AB422B11-F44F-0BC0-0D82-23EDBDAD3CC6}"/>
              </a:ext>
            </a:extLst>
          </p:cNvPr>
          <p:cNvPicPr>
            <a:picLocks noChangeAspect="1"/>
          </p:cNvPicPr>
          <p:nvPr/>
        </p:nvPicPr>
        <p:blipFill rotWithShape="1">
          <a:blip r:embed="rId2"/>
          <a:srcRect r="3037"/>
          <a:stretch/>
        </p:blipFill>
        <p:spPr>
          <a:xfrm>
            <a:off x="3502228" y="2324725"/>
            <a:ext cx="7129378" cy="3172468"/>
          </a:xfrm>
          <a:prstGeom prst="rect">
            <a:avLst/>
          </a:prstGeom>
        </p:spPr>
      </p:pic>
      <p:sp>
        <p:nvSpPr>
          <p:cNvPr id="5" name="Google Shape;75;p16">
            <a:extLst>
              <a:ext uri="{FF2B5EF4-FFF2-40B4-BE49-F238E27FC236}">
                <a16:creationId xmlns:a16="http://schemas.microsoft.com/office/drawing/2014/main" id="{82363D61-CC1E-F299-94C2-9B1E7D826E34}"/>
              </a:ext>
            </a:extLst>
          </p:cNvPr>
          <p:cNvSpPr txBox="1">
            <a:spLocks/>
          </p:cNvSpPr>
          <p:nvPr/>
        </p:nvSpPr>
        <p:spPr>
          <a:xfrm>
            <a:off x="723331" y="2306332"/>
            <a:ext cx="2678575" cy="723014"/>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000" dirty="0">
                <a:latin typeface="Josefin Sans"/>
                <a:ea typeface="Josefin Sans"/>
                <a:cs typeface="Josefin Sans"/>
                <a:sym typeface="Josefin Sans"/>
              </a:rPr>
              <a:t>1. Presumptive format </a:t>
            </a:r>
          </a:p>
        </p:txBody>
      </p:sp>
      <p:sp>
        <p:nvSpPr>
          <p:cNvPr id="6" name="Google Shape;75;p16">
            <a:extLst>
              <a:ext uri="{FF2B5EF4-FFF2-40B4-BE49-F238E27FC236}">
                <a16:creationId xmlns:a16="http://schemas.microsoft.com/office/drawing/2014/main" id="{0882EF32-1D35-FA30-7C98-0CF55FA3A9C0}"/>
              </a:ext>
            </a:extLst>
          </p:cNvPr>
          <p:cNvSpPr txBox="1">
            <a:spLocks/>
          </p:cNvSpPr>
          <p:nvPr/>
        </p:nvSpPr>
        <p:spPr>
          <a:xfrm>
            <a:off x="723331" y="3568643"/>
            <a:ext cx="2890784" cy="723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595959"/>
              </a:buClr>
              <a:buSzPts val="1800"/>
              <a:buFont typeface="Arial"/>
              <a:buNone/>
              <a:tabLst/>
              <a:defRPr/>
            </a:pPr>
            <a:r>
              <a:rPr kumimoji="0" lang="en-US" sz="2000" b="0" i="0" u="none" strike="noStrike" kern="0" cap="none" spc="0" normalizeH="0" baseline="0" noProof="0" dirty="0">
                <a:ln>
                  <a:noFill/>
                </a:ln>
                <a:solidFill>
                  <a:schemeClr val="tx1"/>
                </a:solidFill>
                <a:effectLst/>
                <a:uLnTx/>
                <a:uFillTx/>
                <a:latin typeface="Josefin Sans"/>
                <a:ea typeface="Josefin Sans"/>
                <a:cs typeface="Josefin Sans"/>
                <a:sym typeface="Josefin Sans"/>
              </a:rPr>
              <a:t>2. Strong recommendation</a:t>
            </a:r>
          </a:p>
        </p:txBody>
      </p:sp>
      <p:sp>
        <p:nvSpPr>
          <p:cNvPr id="7" name="Google Shape;75;p16">
            <a:extLst>
              <a:ext uri="{FF2B5EF4-FFF2-40B4-BE49-F238E27FC236}">
                <a16:creationId xmlns:a16="http://schemas.microsoft.com/office/drawing/2014/main" id="{63EDDB52-EF69-5F46-8E1D-A367FD0067CF}"/>
              </a:ext>
            </a:extLst>
          </p:cNvPr>
          <p:cNvSpPr txBox="1">
            <a:spLocks/>
          </p:cNvSpPr>
          <p:nvPr/>
        </p:nvSpPr>
        <p:spPr>
          <a:xfrm>
            <a:off x="723331" y="4786585"/>
            <a:ext cx="2890784" cy="723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595959"/>
              </a:buClr>
              <a:buSzPts val="1800"/>
              <a:buFont typeface="Arial"/>
              <a:buNone/>
              <a:tabLst/>
              <a:defRPr/>
            </a:pPr>
            <a:r>
              <a:rPr lang="en-US" sz="2000" kern="0" dirty="0">
                <a:solidFill>
                  <a:schemeClr val="tx1"/>
                </a:solidFill>
                <a:latin typeface="Josefin Sans"/>
                <a:ea typeface="Josefin Sans"/>
                <a:cs typeface="Josefin Sans"/>
                <a:sym typeface="Josefin Sans"/>
              </a:rPr>
              <a:t>3</a:t>
            </a:r>
            <a:r>
              <a:rPr kumimoji="0" lang="en-US" sz="2000" b="0" i="0" u="none" strike="noStrike" kern="0" cap="none" spc="0" normalizeH="0" baseline="0" noProof="0" dirty="0">
                <a:ln>
                  <a:noFill/>
                </a:ln>
                <a:solidFill>
                  <a:schemeClr val="tx1"/>
                </a:solidFill>
                <a:effectLst/>
                <a:uLnTx/>
                <a:uFillTx/>
                <a:latin typeface="Josefin Sans"/>
                <a:ea typeface="Josefin Sans"/>
                <a:cs typeface="Josefin Sans"/>
                <a:sym typeface="Josefin Sans"/>
              </a:rPr>
              <a:t>. Motivational interviewing “light”</a:t>
            </a:r>
          </a:p>
        </p:txBody>
      </p:sp>
      <p:sp>
        <p:nvSpPr>
          <p:cNvPr id="8" name="TextBox 7">
            <a:extLst>
              <a:ext uri="{FF2B5EF4-FFF2-40B4-BE49-F238E27FC236}">
                <a16:creationId xmlns:a16="http://schemas.microsoft.com/office/drawing/2014/main" id="{1D29ABEB-63D3-8725-4C7E-63DD734167BB}"/>
              </a:ext>
            </a:extLst>
          </p:cNvPr>
          <p:cNvSpPr txBox="1"/>
          <p:nvPr/>
        </p:nvSpPr>
        <p:spPr>
          <a:xfrm>
            <a:off x="1930058" y="1844667"/>
            <a:ext cx="8082116" cy="461665"/>
          </a:xfrm>
          <a:prstGeom prst="rect">
            <a:avLst/>
          </a:prstGeom>
          <a:noFill/>
          <a:ln>
            <a:solidFill>
              <a:schemeClr val="tx1"/>
            </a:solidFill>
          </a:ln>
        </p:spPr>
        <p:txBody>
          <a:bodyPr wrap="square">
            <a:spAutoFit/>
          </a:bodyPr>
          <a:lstStyle/>
          <a:p>
            <a:pPr algn="ctr"/>
            <a:r>
              <a:rPr lang="en-US" sz="2400" b="1" dirty="0">
                <a:solidFill>
                  <a:srgbClr val="222222"/>
                </a:solidFill>
                <a:latin typeface="Open Sans" panose="020B0606030504020204" pitchFamily="34" charset="0"/>
              </a:rPr>
              <a:t>Talking </a:t>
            </a:r>
            <a:r>
              <a:rPr lang="en-US" sz="2400" b="1" i="0" u="none" strike="noStrike" dirty="0">
                <a:solidFill>
                  <a:srgbClr val="222222"/>
                </a:solidFill>
                <a:effectLst/>
                <a:latin typeface="Open Sans" panose="020B0606030504020204" pitchFamily="34" charset="0"/>
              </a:rPr>
              <a:t>with Parents about Vaccines Framework</a:t>
            </a:r>
            <a:endParaRPr lang="en-US" sz="2400" dirty="0"/>
          </a:p>
        </p:txBody>
      </p:sp>
      <p:sp>
        <p:nvSpPr>
          <p:cNvPr id="10" name="TextBox 9">
            <a:extLst>
              <a:ext uri="{FF2B5EF4-FFF2-40B4-BE49-F238E27FC236}">
                <a16:creationId xmlns:a16="http://schemas.microsoft.com/office/drawing/2014/main" id="{478B5794-4800-270B-08E6-6198B0410BCC}"/>
              </a:ext>
            </a:extLst>
          </p:cNvPr>
          <p:cNvSpPr txBox="1"/>
          <p:nvPr/>
        </p:nvSpPr>
        <p:spPr>
          <a:xfrm>
            <a:off x="3552032" y="5497193"/>
            <a:ext cx="6898820" cy="307777"/>
          </a:xfrm>
          <a:prstGeom prst="rect">
            <a:avLst/>
          </a:prstGeom>
          <a:noFill/>
        </p:spPr>
        <p:txBody>
          <a:bodyPr wrap="square">
            <a:spAutoFit/>
          </a:bodyPr>
          <a:lstStyle/>
          <a:p>
            <a:r>
              <a:rPr lang="en-US" sz="1400" dirty="0">
                <a:hlinkClick r:id="rId3"/>
              </a:rPr>
              <a:t>https://www.cdc.gov/vaccines/hcp/conversations/talking-with-parents.html</a:t>
            </a:r>
            <a:r>
              <a:rPr lang="en-US" sz="1400" dirty="0"/>
              <a:t> </a:t>
            </a:r>
          </a:p>
        </p:txBody>
      </p:sp>
    </p:spTree>
    <p:extLst>
      <p:ext uri="{BB962C8B-B14F-4D97-AF65-F5344CB8AC3E}">
        <p14:creationId xmlns:p14="http://schemas.microsoft.com/office/powerpoint/2010/main" val="2043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232012" y="3324113"/>
            <a:ext cx="11864738" cy="2852849"/>
          </a:xfrm>
        </p:spPr>
        <p:txBody>
          <a:bodyPr/>
          <a:lstStyle/>
          <a:p>
            <a:pPr indent="-457200" defTabSz="914400">
              <a:buFont typeface="Arial" panose="020B0604020202020204" pitchFamily="34" charset="0"/>
              <a:buChar char="•"/>
            </a:pPr>
            <a:r>
              <a:rPr lang="en-US" sz="2800" kern="0" dirty="0">
                <a:latin typeface="Josefin Sans" pitchFamily="2" charset="77"/>
                <a:cs typeface="Calibri"/>
              </a:rPr>
              <a:t>Investigators in Seattle videotaped well visits for infants and toddlers</a:t>
            </a:r>
          </a:p>
          <a:p>
            <a:pPr indent="-457200" defTabSz="914400">
              <a:buFont typeface="Arial" panose="020B0604020202020204" pitchFamily="34" charset="0"/>
              <a:buChar char="•"/>
            </a:pPr>
            <a:r>
              <a:rPr lang="en-US" sz="2800" kern="0" dirty="0">
                <a:latin typeface="Josefin Sans" pitchFamily="2" charset="77"/>
                <a:cs typeface="Calibri"/>
              </a:rPr>
              <a:t>Oversampled “vaccine hesitant parents”</a:t>
            </a:r>
          </a:p>
          <a:p>
            <a:pPr indent="-457200" defTabSz="914400">
              <a:buFont typeface="Arial" panose="020B0604020202020204" pitchFamily="34" charset="0"/>
              <a:buChar char="•"/>
            </a:pPr>
            <a:r>
              <a:rPr lang="en-US" sz="2800" kern="0" dirty="0">
                <a:latin typeface="Josefin Sans" pitchFamily="2" charset="77"/>
                <a:cs typeface="Calibri"/>
              </a:rPr>
              <a:t>111 vaccine discussions, 50% with hesitant parents</a:t>
            </a:r>
          </a:p>
          <a:p>
            <a:pPr indent="-457200" defTabSz="914400">
              <a:buFont typeface="Arial" panose="020B0604020202020204" pitchFamily="34" charset="0"/>
              <a:buChar char="•"/>
            </a:pPr>
            <a:r>
              <a:rPr lang="en-US" sz="2800" kern="0" dirty="0">
                <a:latin typeface="Josefin Sans" pitchFamily="2" charset="77"/>
                <a:cs typeface="Calibri"/>
              </a:rPr>
              <a:t>Tried to figure out what predicted uptake of vaccines</a:t>
            </a:r>
          </a:p>
          <a:p>
            <a:endParaRPr lang="en-US" dirty="0"/>
          </a:p>
        </p:txBody>
      </p:sp>
      <p:pic>
        <p:nvPicPr>
          <p:cNvPr id="6" name="Picture 5" descr="Screen Shot 2014-08-28 at 12.01.53 PM.png">
            <a:extLst>
              <a:ext uri="{FF2B5EF4-FFF2-40B4-BE49-F238E27FC236}">
                <a16:creationId xmlns:a16="http://schemas.microsoft.com/office/drawing/2014/main" id="{5CD2097F-81FC-6382-FFA9-8689E9E7A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93" y="1257931"/>
            <a:ext cx="10162837" cy="1701970"/>
          </a:xfrm>
          <a:prstGeom prst="rect">
            <a:avLst/>
          </a:prstGeom>
          <a:ln>
            <a:solidFill>
              <a:schemeClr val="tx1"/>
            </a:solidFill>
          </a:ln>
        </p:spPr>
      </p:pic>
    </p:spTree>
    <p:extLst>
      <p:ext uri="{BB962C8B-B14F-4D97-AF65-F5344CB8AC3E}">
        <p14:creationId xmlns:p14="http://schemas.microsoft.com/office/powerpoint/2010/main" val="3696044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7CA5019-BACB-E7E1-1C27-60C44276E6F6}"/>
              </a:ext>
            </a:extLst>
          </p:cNvPr>
          <p:cNvGraphicFramePr/>
          <p:nvPr>
            <p:extLst>
              <p:ext uri="{D42A27DB-BD31-4B8C-83A1-F6EECF244321}">
                <p14:modId xmlns:p14="http://schemas.microsoft.com/office/powerpoint/2010/main" val="4189353253"/>
              </p:ext>
            </p:extLst>
          </p:nvPr>
        </p:nvGraphicFramePr>
        <p:xfrm>
          <a:off x="1296537" y="1277743"/>
          <a:ext cx="9144000" cy="5066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BEFA4360-825F-57A8-1444-469A3A829D9F}"/>
              </a:ext>
            </a:extLst>
          </p:cNvPr>
          <p:cNvSpPr txBox="1">
            <a:spLocks/>
          </p:cNvSpPr>
          <p:nvPr/>
        </p:nvSpPr>
        <p:spPr>
          <a:xfrm>
            <a:off x="3244335" y="834343"/>
            <a:ext cx="5570915" cy="1642819"/>
          </a:xfrm>
          <a:prstGeom prst="rect">
            <a:avLst/>
          </a:prstGeom>
        </p:spPr>
        <p:txBody>
          <a:bodyPr vert="horz" lIns="91400" tIns="45702" rIns="91400" bIns="45702" rtlCol="0">
            <a:normAutofit/>
          </a:bodyPr>
          <a:lstStyle>
            <a:lvl1pPr marL="0" indent="0" algn="l" defTabSz="457011" rtl="0" eaLnBrk="1" latinLnBrk="0" hangingPunct="1">
              <a:spcBef>
                <a:spcPct val="20000"/>
              </a:spcBef>
              <a:buFont typeface="Arial"/>
              <a:buNone/>
              <a:defRPr sz="2800" kern="1200">
                <a:solidFill>
                  <a:srgbClr val="696158"/>
                </a:solidFill>
                <a:latin typeface="+mn-lt"/>
                <a:ea typeface="+mn-ea"/>
                <a:cs typeface="+mn-cs"/>
              </a:defRPr>
            </a:lvl1pPr>
            <a:lvl2pPr marL="457011" indent="0" algn="l" defTabSz="457011" rtl="0" eaLnBrk="1" latinLnBrk="0" hangingPunct="1">
              <a:spcBef>
                <a:spcPct val="20000"/>
              </a:spcBef>
              <a:buFont typeface="Arial"/>
              <a:buNone/>
              <a:defRPr sz="2000" kern="1200">
                <a:solidFill>
                  <a:srgbClr val="696158"/>
                </a:solidFill>
                <a:latin typeface="+mn-lt"/>
                <a:ea typeface="+mn-ea"/>
                <a:cs typeface="+mn-cs"/>
              </a:defRPr>
            </a:lvl2pPr>
            <a:lvl3pPr marL="1142528" indent="-228506" algn="l" defTabSz="457011" rtl="0" eaLnBrk="1" latinLnBrk="0" hangingPunct="1">
              <a:spcBef>
                <a:spcPct val="20000"/>
              </a:spcBef>
              <a:buFont typeface="Arial"/>
              <a:buChar char="•"/>
              <a:defRPr sz="1800" kern="1200">
                <a:solidFill>
                  <a:srgbClr val="696158"/>
                </a:solidFill>
                <a:latin typeface="+mn-lt"/>
                <a:ea typeface="+mn-ea"/>
                <a:cs typeface="+mn-cs"/>
              </a:defRPr>
            </a:lvl3pPr>
            <a:lvl4pPr marL="1371032" indent="0" algn="l" defTabSz="457011" rtl="0" eaLnBrk="1" latinLnBrk="0" hangingPunct="1">
              <a:spcBef>
                <a:spcPct val="20000"/>
              </a:spcBef>
              <a:buFont typeface="Arial"/>
              <a:buNone/>
              <a:defRPr sz="1600" kern="1200">
                <a:solidFill>
                  <a:srgbClr val="696158"/>
                </a:solidFill>
                <a:latin typeface="+mn-lt"/>
                <a:ea typeface="+mn-ea"/>
                <a:cs typeface="+mn-cs"/>
              </a:defRPr>
            </a:lvl4pPr>
            <a:lvl5pPr marL="2056547" indent="-228506" algn="l" defTabSz="457011" rtl="0" eaLnBrk="1" latinLnBrk="0" hangingPunct="1">
              <a:spcBef>
                <a:spcPct val="20000"/>
              </a:spcBef>
              <a:buFont typeface="Arial"/>
              <a:buChar char="»"/>
              <a:defRPr sz="1600" kern="1200">
                <a:solidFill>
                  <a:srgbClr val="696158"/>
                </a:solidFill>
                <a:latin typeface="+mn-lt"/>
                <a:ea typeface="+mn-ea"/>
                <a:cs typeface="+mn-cs"/>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011"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chemeClr val="tx1"/>
                </a:solidFill>
                <a:effectLst/>
                <a:uLnTx/>
                <a:uFillTx/>
                <a:latin typeface="Calibri"/>
                <a:ea typeface="+mn-ea"/>
                <a:cs typeface="+mn-cs"/>
              </a:rPr>
              <a:t>The best predictor of vaccination uptake for both hesitant and non-hesitant parents was </a:t>
            </a:r>
            <a:r>
              <a:rPr kumimoji="0" lang="en-US" sz="2400" b="0" i="0" u="sng" strike="noStrike" kern="1200" cap="none" spc="0" normalizeH="0" baseline="0" noProof="0" dirty="0">
                <a:ln>
                  <a:noFill/>
                </a:ln>
                <a:solidFill>
                  <a:schemeClr val="tx1"/>
                </a:solidFill>
                <a:effectLst/>
                <a:uLnTx/>
                <a:uFillTx/>
                <a:latin typeface="Calibri"/>
                <a:ea typeface="+mn-ea"/>
                <a:cs typeface="+mn-cs"/>
              </a:rPr>
              <a:t>how the clinician started the conversation</a:t>
            </a:r>
          </a:p>
        </p:txBody>
      </p:sp>
      <p:sp>
        <p:nvSpPr>
          <p:cNvPr id="10" name="Content Placeholder 2">
            <a:extLst>
              <a:ext uri="{FF2B5EF4-FFF2-40B4-BE49-F238E27FC236}">
                <a16:creationId xmlns:a16="http://schemas.microsoft.com/office/drawing/2014/main" id="{FC0AF038-04FA-1AEE-8BEA-EC75921FE653}"/>
              </a:ext>
            </a:extLst>
          </p:cNvPr>
          <p:cNvSpPr txBox="1">
            <a:spLocks/>
          </p:cNvSpPr>
          <p:nvPr/>
        </p:nvSpPr>
        <p:spPr>
          <a:xfrm>
            <a:off x="10397497" y="5529858"/>
            <a:ext cx="1859308" cy="125796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defTabSz="914400">
              <a:buNone/>
            </a:pPr>
            <a:r>
              <a:rPr lang="en-US" sz="1400" kern="0" dirty="0">
                <a:latin typeface="Josefin Sans" pitchFamily="2" charset="77"/>
                <a:cs typeface="Calibri"/>
              </a:rPr>
              <a:t>Opel et al. </a:t>
            </a:r>
            <a:r>
              <a:rPr lang="en-US" sz="1400" i="1" kern="0" dirty="0">
                <a:latin typeface="Josefin Sans" pitchFamily="2" charset="77"/>
                <a:cs typeface="Calibri"/>
              </a:rPr>
              <a:t>Pediatrics</a:t>
            </a:r>
            <a:r>
              <a:rPr lang="en-US" sz="1400" kern="0" dirty="0">
                <a:latin typeface="Josefin Sans" pitchFamily="2" charset="77"/>
                <a:cs typeface="Calibri"/>
              </a:rPr>
              <a:t>. 2013</a:t>
            </a:r>
          </a:p>
        </p:txBody>
      </p:sp>
    </p:spTree>
    <p:extLst>
      <p:ext uri="{BB962C8B-B14F-4D97-AF65-F5344CB8AC3E}">
        <p14:creationId xmlns:p14="http://schemas.microsoft.com/office/powerpoint/2010/main" val="69511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indent="-457200">
              <a:lnSpc>
                <a:spcPct val="100000"/>
              </a:lnSpc>
              <a:spcAft>
                <a:spcPts val="1200"/>
              </a:spcAft>
            </a:pPr>
            <a:r>
              <a:rPr lang="en-US" sz="2800" dirty="0">
                <a:latin typeface="Josefin Sans"/>
                <a:ea typeface="Josefin Sans"/>
                <a:cs typeface="Josefin Sans"/>
                <a:sym typeface="Josefin Sans"/>
              </a:rPr>
              <a:t>Background</a:t>
            </a:r>
          </a:p>
          <a:p>
            <a:pPr indent="-457200">
              <a:lnSpc>
                <a:spcPct val="100000"/>
              </a:lnSpc>
              <a:spcAft>
                <a:spcPts val="1200"/>
              </a:spcAft>
            </a:pPr>
            <a:r>
              <a:rPr lang="en-US" sz="2800" dirty="0">
                <a:latin typeface="Josefin Sans"/>
                <a:ea typeface="Josefin Sans"/>
                <a:cs typeface="Josefin Sans"/>
                <a:sym typeface="Josefin Sans"/>
              </a:rPr>
              <a:t>Evidence regarding clinician communication for vaccine acceptance</a:t>
            </a:r>
          </a:p>
          <a:p>
            <a:pPr indent="-457200">
              <a:lnSpc>
                <a:spcPct val="100000"/>
              </a:lnSpc>
              <a:spcAft>
                <a:spcPts val="1200"/>
              </a:spcAft>
            </a:pPr>
            <a:r>
              <a:rPr lang="en-US" dirty="0">
                <a:latin typeface="Josefin Sans"/>
                <a:ea typeface="Josefin Sans"/>
                <a:cs typeface="Josefin Sans"/>
                <a:sym typeface="Josefin Sans"/>
              </a:rPr>
              <a:t>S</a:t>
            </a:r>
            <a:r>
              <a:rPr lang="en-US" sz="2800" dirty="0">
                <a:latin typeface="Josefin Sans"/>
                <a:ea typeface="Josefin Sans"/>
                <a:cs typeface="Josefin Sans"/>
                <a:sym typeface="Josefin Sans"/>
              </a:rPr>
              <a:t>trategies for vaccine communication</a:t>
            </a:r>
          </a:p>
          <a:p>
            <a:pPr indent="-457200">
              <a:lnSpc>
                <a:spcPct val="100000"/>
              </a:lnSpc>
              <a:spcAft>
                <a:spcPts val="1200"/>
              </a:spcAft>
            </a:pPr>
            <a:r>
              <a:rPr lang="en-US" sz="2800" dirty="0">
                <a:latin typeface="Josefin Sans"/>
                <a:ea typeface="Josefin Sans"/>
                <a:cs typeface="Josefin Sans"/>
                <a:sym typeface="Josefin Sans"/>
              </a:rPr>
              <a:t>Example cases: Practice!</a:t>
            </a:r>
          </a:p>
          <a:p>
            <a:endParaRPr lang="en-US" dirty="0"/>
          </a:p>
        </p:txBody>
      </p:sp>
    </p:spTree>
    <p:extLst>
      <p:ext uri="{BB962C8B-B14F-4D97-AF65-F5344CB8AC3E}">
        <p14:creationId xmlns:p14="http://schemas.microsoft.com/office/powerpoint/2010/main" val="3811788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7CA5019-BACB-E7E1-1C27-60C44276E6F6}"/>
              </a:ext>
            </a:extLst>
          </p:cNvPr>
          <p:cNvGraphicFramePr/>
          <p:nvPr>
            <p:extLst>
              <p:ext uri="{D42A27DB-BD31-4B8C-83A1-F6EECF244321}">
                <p14:modId xmlns:p14="http://schemas.microsoft.com/office/powerpoint/2010/main" val="4070384823"/>
              </p:ext>
            </p:extLst>
          </p:nvPr>
        </p:nvGraphicFramePr>
        <p:xfrm>
          <a:off x="1296537" y="1277743"/>
          <a:ext cx="9144000" cy="5066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BEFA4360-825F-57A8-1444-469A3A829D9F}"/>
              </a:ext>
            </a:extLst>
          </p:cNvPr>
          <p:cNvSpPr txBox="1">
            <a:spLocks/>
          </p:cNvSpPr>
          <p:nvPr/>
        </p:nvSpPr>
        <p:spPr>
          <a:xfrm>
            <a:off x="3244335" y="834343"/>
            <a:ext cx="5570915" cy="1642819"/>
          </a:xfrm>
          <a:prstGeom prst="rect">
            <a:avLst/>
          </a:prstGeom>
        </p:spPr>
        <p:txBody>
          <a:bodyPr vert="horz" lIns="91400" tIns="45702" rIns="91400" bIns="45702" rtlCol="0">
            <a:normAutofit/>
          </a:bodyPr>
          <a:lstStyle>
            <a:lvl1pPr marL="0" indent="0" algn="l" defTabSz="457011" rtl="0" eaLnBrk="1" latinLnBrk="0" hangingPunct="1">
              <a:spcBef>
                <a:spcPct val="20000"/>
              </a:spcBef>
              <a:buFont typeface="Arial"/>
              <a:buNone/>
              <a:defRPr sz="2800" kern="1200">
                <a:solidFill>
                  <a:srgbClr val="696158"/>
                </a:solidFill>
                <a:latin typeface="+mn-lt"/>
                <a:ea typeface="+mn-ea"/>
                <a:cs typeface="+mn-cs"/>
              </a:defRPr>
            </a:lvl1pPr>
            <a:lvl2pPr marL="457011" indent="0" algn="l" defTabSz="457011" rtl="0" eaLnBrk="1" latinLnBrk="0" hangingPunct="1">
              <a:spcBef>
                <a:spcPct val="20000"/>
              </a:spcBef>
              <a:buFont typeface="Arial"/>
              <a:buNone/>
              <a:defRPr sz="2000" kern="1200">
                <a:solidFill>
                  <a:srgbClr val="696158"/>
                </a:solidFill>
                <a:latin typeface="+mn-lt"/>
                <a:ea typeface="+mn-ea"/>
                <a:cs typeface="+mn-cs"/>
              </a:defRPr>
            </a:lvl2pPr>
            <a:lvl3pPr marL="1142528" indent="-228506" algn="l" defTabSz="457011" rtl="0" eaLnBrk="1" latinLnBrk="0" hangingPunct="1">
              <a:spcBef>
                <a:spcPct val="20000"/>
              </a:spcBef>
              <a:buFont typeface="Arial"/>
              <a:buChar char="•"/>
              <a:defRPr sz="1800" kern="1200">
                <a:solidFill>
                  <a:srgbClr val="696158"/>
                </a:solidFill>
                <a:latin typeface="+mn-lt"/>
                <a:ea typeface="+mn-ea"/>
                <a:cs typeface="+mn-cs"/>
              </a:defRPr>
            </a:lvl3pPr>
            <a:lvl4pPr marL="1371032" indent="0" algn="l" defTabSz="457011" rtl="0" eaLnBrk="1" latinLnBrk="0" hangingPunct="1">
              <a:spcBef>
                <a:spcPct val="20000"/>
              </a:spcBef>
              <a:buFont typeface="Arial"/>
              <a:buNone/>
              <a:defRPr sz="1600" kern="1200">
                <a:solidFill>
                  <a:srgbClr val="696158"/>
                </a:solidFill>
                <a:latin typeface="+mn-lt"/>
                <a:ea typeface="+mn-ea"/>
                <a:cs typeface="+mn-cs"/>
              </a:defRPr>
            </a:lvl4pPr>
            <a:lvl5pPr marL="2056547" indent="-228506" algn="l" defTabSz="457011" rtl="0" eaLnBrk="1" latinLnBrk="0" hangingPunct="1">
              <a:spcBef>
                <a:spcPct val="20000"/>
              </a:spcBef>
              <a:buFont typeface="Arial"/>
              <a:buChar char="»"/>
              <a:defRPr sz="1600" kern="1200">
                <a:solidFill>
                  <a:srgbClr val="696158"/>
                </a:solidFill>
                <a:latin typeface="+mn-lt"/>
                <a:ea typeface="+mn-ea"/>
                <a:cs typeface="+mn-cs"/>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011"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chemeClr val="tx1"/>
                </a:solidFill>
                <a:effectLst/>
                <a:uLnTx/>
                <a:uFillTx/>
                <a:latin typeface="Calibri"/>
                <a:ea typeface="+mn-ea"/>
                <a:cs typeface="+mn-cs"/>
              </a:rPr>
              <a:t>The best predictor of vaccination uptake for both hesitant and non-hesitant parents was </a:t>
            </a:r>
            <a:r>
              <a:rPr kumimoji="0" lang="en-US" sz="2400" b="0" i="0" u="sng" strike="noStrike" kern="1200" cap="none" spc="0" normalizeH="0" baseline="0" noProof="0" dirty="0">
                <a:ln>
                  <a:noFill/>
                </a:ln>
                <a:solidFill>
                  <a:schemeClr val="tx1"/>
                </a:solidFill>
                <a:effectLst/>
                <a:uLnTx/>
                <a:uFillTx/>
                <a:latin typeface="Calibri"/>
                <a:ea typeface="+mn-ea"/>
                <a:cs typeface="+mn-cs"/>
              </a:rPr>
              <a:t>how the clinician started the conversation</a:t>
            </a:r>
          </a:p>
        </p:txBody>
      </p:sp>
      <p:sp>
        <p:nvSpPr>
          <p:cNvPr id="6" name="TextBox 5">
            <a:extLst>
              <a:ext uri="{FF2B5EF4-FFF2-40B4-BE49-F238E27FC236}">
                <a16:creationId xmlns:a16="http://schemas.microsoft.com/office/drawing/2014/main" id="{2F332561-BD50-2454-356D-4FF17D3DF06B}"/>
              </a:ext>
            </a:extLst>
          </p:cNvPr>
          <p:cNvSpPr txBox="1"/>
          <p:nvPr/>
        </p:nvSpPr>
        <p:spPr>
          <a:xfrm>
            <a:off x="3087758" y="5358148"/>
            <a:ext cx="2379945" cy="830997"/>
          </a:xfrm>
          <a:prstGeom prst="rect">
            <a:avLst/>
          </a:prstGeom>
          <a:noFill/>
          <a:ln w="12700">
            <a:solidFill>
              <a:schemeClr val="tx1"/>
            </a:solidFill>
          </a:ln>
        </p:spPr>
        <p:txBody>
          <a:bodyPr wrap="square" rtlCol="0">
            <a:spAutoFit/>
          </a:bodyPr>
          <a:lstStyle/>
          <a:p>
            <a:r>
              <a:rPr lang="en-US" sz="2400" dirty="0"/>
              <a:t>Parent resists 26% of the time</a:t>
            </a:r>
          </a:p>
        </p:txBody>
      </p:sp>
      <p:cxnSp>
        <p:nvCxnSpPr>
          <p:cNvPr id="7" name="Straight Arrow Connector 6">
            <a:extLst>
              <a:ext uri="{FF2B5EF4-FFF2-40B4-BE49-F238E27FC236}">
                <a16:creationId xmlns:a16="http://schemas.microsoft.com/office/drawing/2014/main" id="{236441A8-61CD-6912-333C-68ED6E992A3A}"/>
              </a:ext>
            </a:extLst>
          </p:cNvPr>
          <p:cNvCxnSpPr/>
          <p:nvPr/>
        </p:nvCxnSpPr>
        <p:spPr>
          <a:xfrm flipV="1">
            <a:off x="4139945" y="4969842"/>
            <a:ext cx="0" cy="38830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5B2BAD8-72E0-603C-EEE3-9B3AD5A607C8}"/>
              </a:ext>
            </a:extLst>
          </p:cNvPr>
          <p:cNvSpPr txBox="1"/>
          <p:nvPr/>
        </p:nvSpPr>
        <p:spPr>
          <a:xfrm>
            <a:off x="6184784" y="5358147"/>
            <a:ext cx="2379945" cy="830997"/>
          </a:xfrm>
          <a:prstGeom prst="rect">
            <a:avLst/>
          </a:prstGeom>
          <a:noFill/>
          <a:ln w="12700">
            <a:solidFill>
              <a:schemeClr val="tx1"/>
            </a:solidFill>
          </a:ln>
        </p:spPr>
        <p:txBody>
          <a:bodyPr wrap="square" rtlCol="0">
            <a:spAutoFit/>
          </a:bodyPr>
          <a:lstStyle/>
          <a:p>
            <a:r>
              <a:rPr lang="en-US" sz="2400" dirty="0"/>
              <a:t>Parent resists 83% of the time</a:t>
            </a:r>
          </a:p>
        </p:txBody>
      </p:sp>
      <p:cxnSp>
        <p:nvCxnSpPr>
          <p:cNvPr id="9" name="Straight Arrow Connector 8">
            <a:extLst>
              <a:ext uri="{FF2B5EF4-FFF2-40B4-BE49-F238E27FC236}">
                <a16:creationId xmlns:a16="http://schemas.microsoft.com/office/drawing/2014/main" id="{1791F32A-32CE-082B-0315-409EFEC9096A}"/>
              </a:ext>
            </a:extLst>
          </p:cNvPr>
          <p:cNvCxnSpPr/>
          <p:nvPr/>
        </p:nvCxnSpPr>
        <p:spPr>
          <a:xfrm flipV="1">
            <a:off x="7524061" y="4965667"/>
            <a:ext cx="0" cy="38830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FC0AF038-04FA-1AEE-8BEA-EC75921FE653}"/>
              </a:ext>
            </a:extLst>
          </p:cNvPr>
          <p:cNvSpPr txBox="1">
            <a:spLocks/>
          </p:cNvSpPr>
          <p:nvPr/>
        </p:nvSpPr>
        <p:spPr>
          <a:xfrm>
            <a:off x="10397497" y="5529858"/>
            <a:ext cx="1859308" cy="125796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defTabSz="914400">
              <a:buNone/>
            </a:pPr>
            <a:r>
              <a:rPr lang="en-US" sz="1400" kern="0" dirty="0">
                <a:latin typeface="Josefin Sans" pitchFamily="2" charset="77"/>
                <a:cs typeface="Calibri"/>
              </a:rPr>
              <a:t>Opel et al. </a:t>
            </a:r>
            <a:r>
              <a:rPr lang="en-US" sz="1400" i="1" kern="0" dirty="0">
                <a:latin typeface="Josefin Sans" pitchFamily="2" charset="77"/>
                <a:cs typeface="Calibri"/>
              </a:rPr>
              <a:t>Pediatrics</a:t>
            </a:r>
            <a:r>
              <a:rPr lang="en-US" sz="1400" kern="0" dirty="0">
                <a:latin typeface="Josefin Sans" pitchFamily="2" charset="77"/>
                <a:cs typeface="Calibri"/>
              </a:rPr>
              <a:t>. 2013</a:t>
            </a:r>
          </a:p>
        </p:txBody>
      </p:sp>
    </p:spTree>
    <p:extLst>
      <p:ext uri="{BB962C8B-B14F-4D97-AF65-F5344CB8AC3E}">
        <p14:creationId xmlns:p14="http://schemas.microsoft.com/office/powerpoint/2010/main" val="333466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The </a:t>
            </a:r>
            <a:r>
              <a:rPr lang="en-US" b="1" u="sng" dirty="0"/>
              <a:t>presumptive</a:t>
            </a:r>
            <a:r>
              <a:rPr lang="en-US" b="1" dirty="0"/>
              <a:t> format works!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latin typeface="Josefin Sans"/>
                <a:ea typeface="Josefin Sans"/>
                <a:cs typeface="Josefin Sans"/>
                <a:sym typeface="Josefin Sans"/>
              </a:rPr>
              <a:t>Vaccination is the clear standard of care.</a:t>
            </a:r>
          </a:p>
          <a:p>
            <a:pPr marL="342900">
              <a:lnSpc>
                <a:spcPct val="100000"/>
              </a:lnSpc>
              <a:spcAft>
                <a:spcPts val="1200"/>
              </a:spcAft>
            </a:pPr>
            <a:r>
              <a:rPr lang="en-US" sz="2800" dirty="0">
                <a:latin typeface="Josefin Sans"/>
                <a:ea typeface="Josefin Sans"/>
                <a:cs typeface="Josefin Sans"/>
                <a:sym typeface="Josefin Sans"/>
              </a:rPr>
              <a:t>It normalizes the vaccine decision.</a:t>
            </a:r>
          </a:p>
          <a:p>
            <a:pPr marL="342900">
              <a:lnSpc>
                <a:spcPct val="100000"/>
              </a:lnSpc>
              <a:spcAft>
                <a:spcPts val="1200"/>
              </a:spcAft>
            </a:pPr>
            <a:r>
              <a:rPr lang="en-US" sz="2800" dirty="0">
                <a:latin typeface="Josefin Sans"/>
                <a:ea typeface="Josefin Sans"/>
                <a:cs typeface="Josefin Sans"/>
                <a:sym typeface="Josefin Sans"/>
              </a:rPr>
              <a:t>For parents with hesitancy about vaccines, a clinician using a presumptive format is often all that is needed.</a:t>
            </a:r>
          </a:p>
          <a:p>
            <a:pPr marL="342900">
              <a:lnSpc>
                <a:spcPct val="100000"/>
              </a:lnSpc>
              <a:spcAft>
                <a:spcPts val="1200"/>
              </a:spcAft>
            </a:pPr>
            <a:r>
              <a:rPr lang="en-US" sz="2800" dirty="0">
                <a:latin typeface="Josefin Sans"/>
                <a:ea typeface="Josefin Sans"/>
                <a:cs typeface="Josefin Sans"/>
                <a:sym typeface="Josefin Sans"/>
              </a:rPr>
              <a:t>Use of a presumptive format still leaves latitude for autonomy, questions, and concerns.</a:t>
            </a:r>
          </a:p>
        </p:txBody>
      </p:sp>
    </p:spTree>
    <p:extLst>
      <p:ext uri="{BB962C8B-B14F-4D97-AF65-F5344CB8AC3E}">
        <p14:creationId xmlns:p14="http://schemas.microsoft.com/office/powerpoint/2010/main" val="1076322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A </a:t>
            </a:r>
            <a:r>
              <a:rPr lang="en-US" b="1" u="sng" dirty="0"/>
              <a:t>strong recommendation</a:t>
            </a:r>
            <a:r>
              <a:rPr lang="en-US" b="1" dirty="0"/>
              <a:t> works!</a:t>
            </a:r>
            <a:endParaRPr lang="en-US" b="1" u="sng" dirty="0"/>
          </a:p>
        </p:txBody>
      </p:sp>
      <p:sp>
        <p:nvSpPr>
          <p:cNvPr id="4" name="Google Shape;75;p16">
            <a:extLst>
              <a:ext uri="{FF2B5EF4-FFF2-40B4-BE49-F238E27FC236}">
                <a16:creationId xmlns:a16="http://schemas.microsoft.com/office/drawing/2014/main" id="{EFFA1ED0-239E-3978-A7AA-2905F61D4E06}"/>
              </a:ext>
            </a:extLst>
          </p:cNvPr>
          <p:cNvSpPr txBox="1">
            <a:spLocks/>
          </p:cNvSpPr>
          <p:nvPr/>
        </p:nvSpPr>
        <p:spPr>
          <a:xfrm>
            <a:off x="1598210" y="1571049"/>
            <a:ext cx="8520600" cy="3416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200" dirty="0">
                <a:latin typeface="Josefin Sans"/>
                <a:ea typeface="Josefin Sans"/>
                <a:cs typeface="Josefin Sans"/>
                <a:sym typeface="Josefin Sans"/>
              </a:rPr>
              <a:t>There is higher vaccine receipt when clinicians give a strong recommendation for the vaccine. </a:t>
            </a:r>
          </a:p>
        </p:txBody>
      </p:sp>
      <p:pic>
        <p:nvPicPr>
          <p:cNvPr id="5" name="Picture 4" descr="Table&#10;&#10;Description automatically generated">
            <a:extLst>
              <a:ext uri="{FF2B5EF4-FFF2-40B4-BE49-F238E27FC236}">
                <a16:creationId xmlns:a16="http://schemas.microsoft.com/office/drawing/2014/main" id="{605527E1-D46A-DB0D-C1F6-AFECB78F8F44}"/>
              </a:ext>
            </a:extLst>
          </p:cNvPr>
          <p:cNvPicPr>
            <a:picLocks noChangeAspect="1"/>
          </p:cNvPicPr>
          <p:nvPr/>
        </p:nvPicPr>
        <p:blipFill>
          <a:blip r:embed="rId2"/>
          <a:stretch>
            <a:fillRect/>
          </a:stretch>
        </p:blipFill>
        <p:spPr>
          <a:xfrm>
            <a:off x="2073190" y="3578751"/>
            <a:ext cx="6677246" cy="2596707"/>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515F8070-C3F4-5042-8962-005E3CC97E17}"/>
              </a:ext>
            </a:extLst>
          </p:cNvPr>
          <p:cNvPicPr>
            <a:picLocks noChangeAspect="1"/>
          </p:cNvPicPr>
          <p:nvPr/>
        </p:nvPicPr>
        <p:blipFill>
          <a:blip r:embed="rId3"/>
          <a:stretch>
            <a:fillRect/>
          </a:stretch>
        </p:blipFill>
        <p:spPr>
          <a:xfrm>
            <a:off x="2073190" y="2525321"/>
            <a:ext cx="6741957" cy="1053430"/>
          </a:xfrm>
          <a:prstGeom prst="rect">
            <a:avLst/>
          </a:prstGeom>
          <a:ln>
            <a:solidFill>
              <a:schemeClr val="tx1"/>
            </a:solidFill>
          </a:ln>
        </p:spPr>
      </p:pic>
    </p:spTree>
    <p:extLst>
      <p:ext uri="{BB962C8B-B14F-4D97-AF65-F5344CB8AC3E}">
        <p14:creationId xmlns:p14="http://schemas.microsoft.com/office/powerpoint/2010/main" val="2831205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b="1" u="sng" dirty="0"/>
              <a:t>Motivational Interviewing</a:t>
            </a:r>
            <a:r>
              <a:rPr lang="en-US" b="1" dirty="0"/>
              <a:t> </a:t>
            </a:r>
            <a:r>
              <a:rPr lang="en-US" dirty="0"/>
              <a:t>works!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142875" y="4203509"/>
            <a:ext cx="11953875" cy="1973453"/>
          </a:xfrm>
        </p:spPr>
        <p:txBody>
          <a:bodyPr>
            <a:normAutofit fontScale="92500"/>
          </a:bodyPr>
          <a:lstStyle/>
          <a:p>
            <a:pPr marL="457200" indent="-457200">
              <a:buFont typeface="Arial"/>
              <a:buChar char="•"/>
            </a:pPr>
            <a:r>
              <a:rPr lang="en-US" sz="2800" dirty="0">
                <a:latin typeface="Josefin Sans" pitchFamily="2" charset="77"/>
              </a:rPr>
              <a:t>Self-efficacy for changing parents' minds about HPV vaccine improved among clinicians</a:t>
            </a:r>
          </a:p>
          <a:p>
            <a:pPr marL="457200" indent="-457200">
              <a:buFont typeface="Arial"/>
              <a:buChar char="•"/>
            </a:pPr>
            <a:r>
              <a:rPr lang="en-US" sz="2800" dirty="0">
                <a:latin typeface="Josefin Sans" pitchFamily="2" charset="77"/>
              </a:rPr>
              <a:t>Time spent in HPV vaccine discussions was the same </a:t>
            </a:r>
            <a:r>
              <a:rPr lang="en-US" sz="2800" b="1" dirty="0">
                <a:latin typeface="Josefin Sans" pitchFamily="2" charset="77"/>
              </a:rPr>
              <a:t>or decreased </a:t>
            </a:r>
            <a:r>
              <a:rPr lang="en-US" sz="2800" dirty="0">
                <a:latin typeface="Josefin Sans" pitchFamily="2" charset="77"/>
              </a:rPr>
              <a:t>from baseline</a:t>
            </a:r>
          </a:p>
          <a:p>
            <a:pPr marL="457200" indent="-457200">
              <a:buFont typeface="Arial"/>
              <a:buChar char="•"/>
            </a:pPr>
            <a:r>
              <a:rPr lang="en-US" sz="2800" dirty="0">
                <a:latin typeface="Josefin Sans" pitchFamily="2" charset="77"/>
              </a:rPr>
              <a:t>9.5% increase in HPV initiation in intervention versus control practices</a:t>
            </a:r>
          </a:p>
          <a:p>
            <a:endParaRPr lang="en-US" dirty="0"/>
          </a:p>
        </p:txBody>
      </p:sp>
      <p:pic>
        <p:nvPicPr>
          <p:cNvPr id="4" name="Content Placeholder 4">
            <a:extLst>
              <a:ext uri="{FF2B5EF4-FFF2-40B4-BE49-F238E27FC236}">
                <a16:creationId xmlns:a16="http://schemas.microsoft.com/office/drawing/2014/main" id="{2D887831-1F4B-3826-C7F6-67576AEC2317}"/>
              </a:ext>
            </a:extLst>
          </p:cNvPr>
          <p:cNvPicPr>
            <a:picLocks noChangeAspect="1"/>
          </p:cNvPicPr>
          <p:nvPr/>
        </p:nvPicPr>
        <p:blipFill rotWithShape="1">
          <a:blip r:embed="rId3"/>
          <a:srcRect l="5566" t="10402" r="5363"/>
          <a:stretch/>
        </p:blipFill>
        <p:spPr>
          <a:xfrm>
            <a:off x="2811663" y="1787212"/>
            <a:ext cx="5568845" cy="2074114"/>
          </a:xfrm>
          <a:prstGeom prst="rect">
            <a:avLst/>
          </a:prstGeom>
          <a:noFill/>
          <a:ln>
            <a:solidFill>
              <a:schemeClr val="tx1"/>
            </a:solidFill>
          </a:ln>
        </p:spPr>
      </p:pic>
    </p:spTree>
    <p:extLst>
      <p:ext uri="{BB962C8B-B14F-4D97-AF65-F5344CB8AC3E}">
        <p14:creationId xmlns:p14="http://schemas.microsoft.com/office/powerpoint/2010/main" val="411533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b="1" dirty="0"/>
              <a:t>Motivational interviewing 101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342900">
              <a:lnSpc>
                <a:spcPct val="100000"/>
              </a:lnSpc>
            </a:pPr>
            <a:r>
              <a:rPr lang="en-US" sz="2600" b="1" dirty="0">
                <a:latin typeface="Josefin Sans"/>
                <a:ea typeface="Josefin Sans"/>
                <a:cs typeface="Josefin Sans"/>
                <a:sym typeface="Josefin Sans"/>
              </a:rPr>
              <a:t>Open ended questions</a:t>
            </a:r>
          </a:p>
          <a:p>
            <a:pPr marL="800100" lvl="1">
              <a:lnSpc>
                <a:spcPct val="100000"/>
              </a:lnSpc>
            </a:pPr>
            <a:r>
              <a:rPr lang="en-US" sz="2200" dirty="0">
                <a:latin typeface="Josefin Sans"/>
                <a:ea typeface="Josefin Sans"/>
                <a:cs typeface="Josefin Sans"/>
                <a:sym typeface="Josefin Sans"/>
              </a:rPr>
              <a:t>Curiosity! Explore and understand parent’s stance.</a:t>
            </a:r>
          </a:p>
          <a:p>
            <a:pPr marL="342900">
              <a:lnSpc>
                <a:spcPct val="100000"/>
              </a:lnSpc>
            </a:pPr>
            <a:r>
              <a:rPr lang="en-US" sz="2600" b="1" dirty="0">
                <a:latin typeface="Josefin Sans"/>
                <a:ea typeface="Josefin Sans"/>
                <a:cs typeface="Josefin Sans"/>
                <a:sym typeface="Josefin Sans"/>
              </a:rPr>
              <a:t>Reflections and Affirmations</a:t>
            </a:r>
          </a:p>
          <a:p>
            <a:pPr marL="800100" lvl="1">
              <a:lnSpc>
                <a:spcPct val="100000"/>
              </a:lnSpc>
            </a:pPr>
            <a:r>
              <a:rPr lang="en-US" sz="2200" dirty="0">
                <a:latin typeface="Josefin Sans"/>
                <a:ea typeface="Josefin Sans"/>
                <a:cs typeface="Josefin Sans"/>
                <a:sym typeface="Josefin Sans"/>
              </a:rPr>
              <a:t>Improves parent engagement by helping them feel supported, appreciated, and understood.</a:t>
            </a:r>
          </a:p>
          <a:p>
            <a:pPr marL="342900">
              <a:lnSpc>
                <a:spcPct val="100000"/>
              </a:lnSpc>
            </a:pPr>
            <a:r>
              <a:rPr lang="en-US" sz="2600" b="1" dirty="0">
                <a:latin typeface="Josefin Sans"/>
                <a:ea typeface="Josefin Sans"/>
                <a:cs typeface="Josefin Sans"/>
                <a:sym typeface="Josefin Sans"/>
              </a:rPr>
              <a:t>Ask permission to share</a:t>
            </a:r>
          </a:p>
          <a:p>
            <a:pPr marL="800100" lvl="1">
              <a:lnSpc>
                <a:spcPct val="100000"/>
              </a:lnSpc>
            </a:pPr>
            <a:r>
              <a:rPr lang="en-US" sz="2200" dirty="0">
                <a:latin typeface="Josefin Sans"/>
                <a:ea typeface="Josefin Sans"/>
                <a:cs typeface="Josefin Sans"/>
                <a:sym typeface="Josefin Sans"/>
              </a:rPr>
              <a:t>Encourages partnerships, deepens rapport, and allows a parent to understand themselves and their motivations on a deeper level.</a:t>
            </a:r>
          </a:p>
          <a:p>
            <a:pPr marL="342900">
              <a:lnSpc>
                <a:spcPct val="100000"/>
              </a:lnSpc>
            </a:pPr>
            <a:r>
              <a:rPr lang="en-US" sz="2600" b="1" dirty="0">
                <a:latin typeface="Josefin Sans"/>
                <a:ea typeface="Josefin Sans"/>
                <a:cs typeface="Josefin Sans"/>
                <a:sym typeface="Josefin Sans"/>
              </a:rPr>
              <a:t>Autonomy support</a:t>
            </a:r>
          </a:p>
          <a:p>
            <a:pPr marL="800100" lvl="1">
              <a:lnSpc>
                <a:spcPct val="100000"/>
              </a:lnSpc>
            </a:pPr>
            <a:r>
              <a:rPr lang="en-US" sz="2200" dirty="0">
                <a:latin typeface="Josefin Sans"/>
                <a:ea typeface="Josefin Sans"/>
                <a:cs typeface="Josefin Sans"/>
                <a:sym typeface="Josefin Sans"/>
              </a:rPr>
              <a:t>Enhances a parent’s sense of control and makes them feel more at ease with the conversation.</a:t>
            </a:r>
          </a:p>
          <a:p>
            <a:endParaRPr lang="en-US" dirty="0"/>
          </a:p>
        </p:txBody>
      </p:sp>
      <p:sp>
        <p:nvSpPr>
          <p:cNvPr id="5" name="TextBox 4">
            <a:extLst>
              <a:ext uri="{FF2B5EF4-FFF2-40B4-BE49-F238E27FC236}">
                <a16:creationId xmlns:a16="http://schemas.microsoft.com/office/drawing/2014/main" id="{4BB12C1F-E7E5-F8CB-6845-B5571342192C}"/>
              </a:ext>
            </a:extLst>
          </p:cNvPr>
          <p:cNvSpPr txBox="1"/>
          <p:nvPr/>
        </p:nvSpPr>
        <p:spPr>
          <a:xfrm>
            <a:off x="7394650" y="1090523"/>
            <a:ext cx="4654475" cy="1200329"/>
          </a:xfrm>
          <a:prstGeom prst="rect">
            <a:avLst/>
          </a:prstGeom>
          <a:noFill/>
          <a:ln>
            <a:solidFill>
              <a:schemeClr val="tx1"/>
            </a:solidFill>
          </a:ln>
        </p:spPr>
        <p:txBody>
          <a:bodyPr wrap="square">
            <a:spAutoFit/>
          </a:bodyPr>
          <a:lstStyle/>
          <a:p>
            <a:pPr marL="0" indent="0" algn="ctr">
              <a:buNone/>
            </a:pPr>
            <a:r>
              <a:rPr lang="en-US" sz="1800" dirty="0">
                <a:latin typeface="Josefin Sans"/>
                <a:ea typeface="Josefin Sans"/>
                <a:cs typeface="Josefin Sans"/>
                <a:sym typeface="Josefin Sans"/>
              </a:rPr>
              <a:t>Motivational interviewing is a patient-centered, guiding communication style for enhancing a person’s own motivation for change or behavioral activation.</a:t>
            </a:r>
          </a:p>
        </p:txBody>
      </p:sp>
    </p:spTree>
    <p:extLst>
      <p:ext uri="{BB962C8B-B14F-4D97-AF65-F5344CB8AC3E}">
        <p14:creationId xmlns:p14="http://schemas.microsoft.com/office/powerpoint/2010/main" val="117778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b="1" dirty="0"/>
              <a:t>Putting it together: What works</a:t>
            </a:r>
          </a:p>
        </p:txBody>
      </p:sp>
      <p:pic>
        <p:nvPicPr>
          <p:cNvPr id="4" name="Picture 3" descr="A picture containing text, screenshot, sign, green&#10;&#10;Description automatically generated">
            <a:extLst>
              <a:ext uri="{FF2B5EF4-FFF2-40B4-BE49-F238E27FC236}">
                <a16:creationId xmlns:a16="http://schemas.microsoft.com/office/drawing/2014/main" id="{AB422B11-F44F-0BC0-0D82-23EDBDAD3CC6}"/>
              </a:ext>
            </a:extLst>
          </p:cNvPr>
          <p:cNvPicPr>
            <a:picLocks noChangeAspect="1"/>
          </p:cNvPicPr>
          <p:nvPr/>
        </p:nvPicPr>
        <p:blipFill rotWithShape="1">
          <a:blip r:embed="rId2"/>
          <a:srcRect r="3037"/>
          <a:stretch/>
        </p:blipFill>
        <p:spPr>
          <a:xfrm>
            <a:off x="3502228" y="2324725"/>
            <a:ext cx="7129378" cy="3172468"/>
          </a:xfrm>
          <a:prstGeom prst="rect">
            <a:avLst/>
          </a:prstGeom>
        </p:spPr>
      </p:pic>
      <p:sp>
        <p:nvSpPr>
          <p:cNvPr id="5" name="Google Shape;75;p16">
            <a:extLst>
              <a:ext uri="{FF2B5EF4-FFF2-40B4-BE49-F238E27FC236}">
                <a16:creationId xmlns:a16="http://schemas.microsoft.com/office/drawing/2014/main" id="{82363D61-CC1E-F299-94C2-9B1E7D826E34}"/>
              </a:ext>
            </a:extLst>
          </p:cNvPr>
          <p:cNvSpPr txBox="1">
            <a:spLocks/>
          </p:cNvSpPr>
          <p:nvPr/>
        </p:nvSpPr>
        <p:spPr>
          <a:xfrm>
            <a:off x="723331" y="2306332"/>
            <a:ext cx="2678575" cy="723014"/>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000" dirty="0">
                <a:latin typeface="Josefin Sans"/>
                <a:ea typeface="Josefin Sans"/>
                <a:cs typeface="Josefin Sans"/>
                <a:sym typeface="Josefin Sans"/>
              </a:rPr>
              <a:t>1. Presumptive format </a:t>
            </a:r>
          </a:p>
        </p:txBody>
      </p:sp>
      <p:sp>
        <p:nvSpPr>
          <p:cNvPr id="6" name="Google Shape;75;p16">
            <a:extLst>
              <a:ext uri="{FF2B5EF4-FFF2-40B4-BE49-F238E27FC236}">
                <a16:creationId xmlns:a16="http://schemas.microsoft.com/office/drawing/2014/main" id="{0882EF32-1D35-FA30-7C98-0CF55FA3A9C0}"/>
              </a:ext>
            </a:extLst>
          </p:cNvPr>
          <p:cNvSpPr txBox="1">
            <a:spLocks/>
          </p:cNvSpPr>
          <p:nvPr/>
        </p:nvSpPr>
        <p:spPr>
          <a:xfrm>
            <a:off x="723331" y="3568643"/>
            <a:ext cx="2890784" cy="723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595959"/>
              </a:buClr>
              <a:buSzPts val="1800"/>
              <a:buFont typeface="Arial"/>
              <a:buNone/>
              <a:tabLst/>
              <a:defRPr/>
            </a:pPr>
            <a:r>
              <a:rPr kumimoji="0" lang="en-US" sz="2000" b="0" i="0" u="none" strike="noStrike" kern="0" cap="none" spc="0" normalizeH="0" baseline="0" noProof="0" dirty="0">
                <a:ln>
                  <a:noFill/>
                </a:ln>
                <a:solidFill>
                  <a:schemeClr val="tx1"/>
                </a:solidFill>
                <a:effectLst/>
                <a:uLnTx/>
                <a:uFillTx/>
                <a:latin typeface="Josefin Sans"/>
                <a:ea typeface="Josefin Sans"/>
                <a:cs typeface="Josefin Sans"/>
                <a:sym typeface="Josefin Sans"/>
              </a:rPr>
              <a:t>2. Strong recommendation</a:t>
            </a:r>
          </a:p>
        </p:txBody>
      </p:sp>
      <p:sp>
        <p:nvSpPr>
          <p:cNvPr id="7" name="Google Shape;75;p16">
            <a:extLst>
              <a:ext uri="{FF2B5EF4-FFF2-40B4-BE49-F238E27FC236}">
                <a16:creationId xmlns:a16="http://schemas.microsoft.com/office/drawing/2014/main" id="{63EDDB52-EF69-5F46-8E1D-A367FD0067CF}"/>
              </a:ext>
            </a:extLst>
          </p:cNvPr>
          <p:cNvSpPr txBox="1">
            <a:spLocks/>
          </p:cNvSpPr>
          <p:nvPr/>
        </p:nvSpPr>
        <p:spPr>
          <a:xfrm>
            <a:off x="723331" y="4786585"/>
            <a:ext cx="2890784" cy="723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595959"/>
              </a:buClr>
              <a:buSzPts val="1800"/>
              <a:buFont typeface="Arial"/>
              <a:buNone/>
              <a:tabLst/>
              <a:defRPr/>
            </a:pPr>
            <a:r>
              <a:rPr lang="en-US" sz="2000" kern="0" dirty="0">
                <a:solidFill>
                  <a:schemeClr val="tx1"/>
                </a:solidFill>
                <a:latin typeface="Josefin Sans"/>
                <a:ea typeface="Josefin Sans"/>
                <a:cs typeface="Josefin Sans"/>
                <a:sym typeface="Josefin Sans"/>
              </a:rPr>
              <a:t>3</a:t>
            </a:r>
            <a:r>
              <a:rPr kumimoji="0" lang="en-US" sz="2000" b="0" i="0" u="none" strike="noStrike" kern="0" cap="none" spc="0" normalizeH="0" baseline="0" noProof="0" dirty="0">
                <a:ln>
                  <a:noFill/>
                </a:ln>
                <a:solidFill>
                  <a:schemeClr val="tx1"/>
                </a:solidFill>
                <a:effectLst/>
                <a:uLnTx/>
                <a:uFillTx/>
                <a:latin typeface="Josefin Sans"/>
                <a:ea typeface="Josefin Sans"/>
                <a:cs typeface="Josefin Sans"/>
                <a:sym typeface="Josefin Sans"/>
              </a:rPr>
              <a:t>. Motivational interviewing “light”</a:t>
            </a:r>
          </a:p>
        </p:txBody>
      </p:sp>
      <p:sp>
        <p:nvSpPr>
          <p:cNvPr id="8" name="TextBox 7">
            <a:extLst>
              <a:ext uri="{FF2B5EF4-FFF2-40B4-BE49-F238E27FC236}">
                <a16:creationId xmlns:a16="http://schemas.microsoft.com/office/drawing/2014/main" id="{1D29ABEB-63D3-8725-4C7E-63DD734167BB}"/>
              </a:ext>
            </a:extLst>
          </p:cNvPr>
          <p:cNvSpPr txBox="1"/>
          <p:nvPr/>
        </p:nvSpPr>
        <p:spPr>
          <a:xfrm>
            <a:off x="1930058" y="1844667"/>
            <a:ext cx="8082116" cy="461665"/>
          </a:xfrm>
          <a:prstGeom prst="rect">
            <a:avLst/>
          </a:prstGeom>
          <a:noFill/>
          <a:ln>
            <a:solidFill>
              <a:schemeClr val="tx1"/>
            </a:solidFill>
          </a:ln>
        </p:spPr>
        <p:txBody>
          <a:bodyPr wrap="square">
            <a:spAutoFit/>
          </a:bodyPr>
          <a:lstStyle/>
          <a:p>
            <a:pPr algn="ctr"/>
            <a:r>
              <a:rPr lang="en-US" sz="2400" b="1" dirty="0">
                <a:solidFill>
                  <a:srgbClr val="222222"/>
                </a:solidFill>
                <a:latin typeface="Open Sans" panose="020B0606030504020204" pitchFamily="34" charset="0"/>
              </a:rPr>
              <a:t>Talking </a:t>
            </a:r>
            <a:r>
              <a:rPr lang="en-US" sz="2400" b="1" i="0" u="none" strike="noStrike" dirty="0">
                <a:solidFill>
                  <a:srgbClr val="222222"/>
                </a:solidFill>
                <a:effectLst/>
                <a:latin typeface="Open Sans" panose="020B0606030504020204" pitchFamily="34" charset="0"/>
              </a:rPr>
              <a:t>with Parents about Vaccines Framework</a:t>
            </a:r>
            <a:endParaRPr lang="en-US" sz="2400" dirty="0"/>
          </a:p>
        </p:txBody>
      </p:sp>
      <p:sp>
        <p:nvSpPr>
          <p:cNvPr id="10" name="TextBox 9">
            <a:extLst>
              <a:ext uri="{FF2B5EF4-FFF2-40B4-BE49-F238E27FC236}">
                <a16:creationId xmlns:a16="http://schemas.microsoft.com/office/drawing/2014/main" id="{478B5794-4800-270B-08E6-6198B0410BCC}"/>
              </a:ext>
            </a:extLst>
          </p:cNvPr>
          <p:cNvSpPr txBox="1"/>
          <p:nvPr/>
        </p:nvSpPr>
        <p:spPr>
          <a:xfrm>
            <a:off x="3552032" y="5497193"/>
            <a:ext cx="6898820" cy="307777"/>
          </a:xfrm>
          <a:prstGeom prst="rect">
            <a:avLst/>
          </a:prstGeom>
          <a:noFill/>
        </p:spPr>
        <p:txBody>
          <a:bodyPr wrap="square">
            <a:spAutoFit/>
          </a:bodyPr>
          <a:lstStyle/>
          <a:p>
            <a:r>
              <a:rPr lang="en-US" sz="1400" dirty="0">
                <a:hlinkClick r:id="rId3"/>
              </a:rPr>
              <a:t>https://www.cdc.gov/vaccines/hcp/conversations/talking-with-parents.html</a:t>
            </a:r>
            <a:r>
              <a:rPr lang="en-US" sz="1400" dirty="0"/>
              <a:t> </a:t>
            </a:r>
          </a:p>
        </p:txBody>
      </p:sp>
    </p:spTree>
    <p:extLst>
      <p:ext uri="{BB962C8B-B14F-4D97-AF65-F5344CB8AC3E}">
        <p14:creationId xmlns:p14="http://schemas.microsoft.com/office/powerpoint/2010/main" val="22089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23EDBA-6719-D643-9A46-3E4A8FF16447}"/>
              </a:ext>
            </a:extLst>
          </p:cNvPr>
          <p:cNvSpPr>
            <a:spLocks noGrp="1"/>
          </p:cNvSpPr>
          <p:nvPr>
            <p:ph type="body" sz="quarter" idx="10"/>
          </p:nvPr>
        </p:nvSpPr>
        <p:spPr/>
        <p:txBody>
          <a:bodyPr/>
          <a:lstStyle/>
          <a:p>
            <a:r>
              <a:rPr lang="en-US" dirty="0"/>
              <a:t>Practice cases!</a:t>
            </a:r>
          </a:p>
        </p:txBody>
      </p:sp>
    </p:spTree>
    <p:extLst>
      <p:ext uri="{BB962C8B-B14F-4D97-AF65-F5344CB8AC3E}">
        <p14:creationId xmlns:p14="http://schemas.microsoft.com/office/powerpoint/2010/main" val="925624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latin typeface="Josefin Sans"/>
                <a:ea typeface="Josefin Sans"/>
                <a:cs typeface="Josefin Sans"/>
                <a:sym typeface="Josefin Sans"/>
              </a:rPr>
              <a:t>You’re seeing a 12-year-old girl for a well visit; the family has no specific concerns</a:t>
            </a:r>
          </a:p>
          <a:p>
            <a:pPr marL="342900">
              <a:lnSpc>
                <a:spcPct val="100000"/>
              </a:lnSpc>
              <a:spcAft>
                <a:spcPts val="1200"/>
              </a:spcAft>
            </a:pPr>
            <a:r>
              <a:rPr lang="en-US" sz="2800" dirty="0">
                <a:latin typeface="Josefin Sans"/>
                <a:ea typeface="Josefin Sans"/>
                <a:cs typeface="Josefin Sans"/>
                <a:sym typeface="Josefin Sans"/>
              </a:rPr>
              <a:t>You note that she is up-to-date on all recommended adolescent vaccines except she has not received an HPV vaccine</a:t>
            </a:r>
          </a:p>
        </p:txBody>
      </p:sp>
    </p:spTree>
    <p:extLst>
      <p:ext uri="{BB962C8B-B14F-4D97-AF65-F5344CB8AC3E}">
        <p14:creationId xmlns:p14="http://schemas.microsoft.com/office/powerpoint/2010/main" val="2091391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1 - Example</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342900">
              <a:lnSpc>
                <a:spcPct val="100000"/>
              </a:lnSpc>
              <a:spcAft>
                <a:spcPts val="1200"/>
              </a:spcAft>
            </a:pPr>
            <a:r>
              <a:rPr lang="en-US" dirty="0">
                <a:latin typeface="Josefin Sans"/>
                <a:ea typeface="Josefin Sans"/>
                <a:cs typeface="Josefin Sans"/>
                <a:sym typeface="Josefin Sans"/>
              </a:rPr>
              <a:t>You’re seeing a 12-year-old girl for a well visit; the family has no specific concerns</a:t>
            </a:r>
          </a:p>
          <a:p>
            <a:pPr marL="342900">
              <a:lnSpc>
                <a:spcPct val="100000"/>
              </a:lnSpc>
              <a:spcAft>
                <a:spcPts val="1200"/>
              </a:spcAft>
            </a:pPr>
            <a:r>
              <a:rPr lang="en-US" dirty="0">
                <a:latin typeface="Josefin Sans"/>
                <a:ea typeface="Josefin Sans"/>
                <a:cs typeface="Josefin Sans"/>
                <a:sym typeface="Josefin Sans"/>
              </a:rPr>
              <a:t>You note that she is up-to-date on all recommended adolescent vaccines except she has not received an HPV vaccine</a:t>
            </a:r>
          </a:p>
          <a:p>
            <a:pPr marL="342900">
              <a:lnSpc>
                <a:spcPct val="100000"/>
              </a:lnSpc>
              <a:spcAft>
                <a:spcPts val="1200"/>
              </a:spcAft>
            </a:pPr>
            <a:r>
              <a:rPr lang="en-US" dirty="0">
                <a:solidFill>
                  <a:schemeClr val="accent1">
                    <a:lumMod val="50000"/>
                  </a:schemeClr>
                </a:solidFill>
                <a:latin typeface="Josefin Sans"/>
                <a:ea typeface="Josefin Sans"/>
                <a:cs typeface="Josefin Sans"/>
                <a:sym typeface="Josefin Sans"/>
              </a:rPr>
              <a:t>You: </a:t>
            </a:r>
            <a:r>
              <a:rPr lang="en-US" dirty="0">
                <a:solidFill>
                  <a:schemeClr val="accent1">
                    <a:lumMod val="50000"/>
                  </a:schemeClr>
                </a:solidFill>
                <a:latin typeface="Josefin Sans" pitchFamily="2" charset="77"/>
              </a:rPr>
              <a:t>“Cora is due for an HPV vaccine today.”</a:t>
            </a:r>
            <a:endParaRPr lang="en-US" dirty="0">
              <a:solidFill>
                <a:schemeClr val="accent1">
                  <a:lumMod val="50000"/>
                </a:schemeClr>
              </a:solidFill>
              <a:latin typeface="Josefin Sans"/>
              <a:ea typeface="Josefin Sans"/>
              <a:cs typeface="Josefin Sans"/>
              <a:sym typeface="Josefin Sans"/>
            </a:endParaRPr>
          </a:p>
          <a:p>
            <a:pPr marL="342900">
              <a:lnSpc>
                <a:spcPct val="100000"/>
              </a:lnSpc>
              <a:spcAft>
                <a:spcPts val="1200"/>
              </a:spcAft>
            </a:pPr>
            <a:r>
              <a:rPr lang="en-US" dirty="0">
                <a:solidFill>
                  <a:srgbClr val="00B050"/>
                </a:solidFill>
                <a:latin typeface="Josefin Sans"/>
                <a:ea typeface="Josefin Sans"/>
                <a:cs typeface="Josefin Sans"/>
                <a:sym typeface="Josefin Sans"/>
              </a:rPr>
              <a:t>Parent: “Oh… well…. I don’t know…”</a:t>
            </a:r>
          </a:p>
          <a:p>
            <a:pPr marL="342900">
              <a:lnSpc>
                <a:spcPct val="100000"/>
              </a:lnSpc>
              <a:spcAft>
                <a:spcPts val="1200"/>
              </a:spcAft>
            </a:pPr>
            <a:r>
              <a:rPr lang="en-US" dirty="0">
                <a:solidFill>
                  <a:schemeClr val="accent1">
                    <a:lumMod val="50000"/>
                  </a:schemeClr>
                </a:solidFill>
                <a:latin typeface="Josefin Sans"/>
                <a:ea typeface="Josefin Sans"/>
                <a:cs typeface="Josefin Sans"/>
                <a:sym typeface="Josefin Sans"/>
              </a:rPr>
              <a:t>You: </a:t>
            </a:r>
            <a:r>
              <a:rPr lang="en-US" dirty="0">
                <a:solidFill>
                  <a:schemeClr val="accent1">
                    <a:lumMod val="50000"/>
                  </a:schemeClr>
                </a:solidFill>
                <a:latin typeface="Josefin Sans" pitchFamily="2" charset="77"/>
              </a:rPr>
              <a:t>“I highly recommend the HPV vaccine to all of my 12-year- old patients.”</a:t>
            </a:r>
          </a:p>
          <a:p>
            <a:pPr marL="114300" indent="0">
              <a:lnSpc>
                <a:spcPct val="100000"/>
              </a:lnSpc>
              <a:spcAft>
                <a:spcPts val="1200"/>
              </a:spcAft>
              <a:buNone/>
            </a:pPr>
            <a:endParaRPr lang="en-US" sz="2800" dirty="0">
              <a:latin typeface="Josefin Sans"/>
              <a:ea typeface="Josefin Sans"/>
              <a:cs typeface="Josefin Sans"/>
              <a:sym typeface="Josefin Sans"/>
            </a:endParaRPr>
          </a:p>
        </p:txBody>
      </p:sp>
      <p:sp>
        <p:nvSpPr>
          <p:cNvPr id="6" name="Rounded Rectangular Callout 5">
            <a:extLst>
              <a:ext uri="{FF2B5EF4-FFF2-40B4-BE49-F238E27FC236}">
                <a16:creationId xmlns:a16="http://schemas.microsoft.com/office/drawing/2014/main" id="{A75F29AA-991E-8B30-65B3-15CD93A8FA12}"/>
              </a:ext>
            </a:extLst>
          </p:cNvPr>
          <p:cNvSpPr/>
          <p:nvPr/>
        </p:nvSpPr>
        <p:spPr>
          <a:xfrm rot="5400000">
            <a:off x="8428228" y="2980286"/>
            <a:ext cx="572699" cy="2217739"/>
          </a:xfrm>
          <a:prstGeom prst="wedgeRoundRect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81DA49B-BFE2-45E9-62D0-7DA842AE4471}"/>
              </a:ext>
            </a:extLst>
          </p:cNvPr>
          <p:cNvSpPr txBox="1"/>
          <p:nvPr/>
        </p:nvSpPr>
        <p:spPr>
          <a:xfrm>
            <a:off x="7726326" y="3904489"/>
            <a:ext cx="2232837" cy="369332"/>
          </a:xfrm>
          <a:prstGeom prst="rect">
            <a:avLst/>
          </a:prstGeom>
          <a:noFill/>
        </p:spPr>
        <p:txBody>
          <a:bodyPr wrap="square" rtlCol="0">
            <a:spAutoFit/>
          </a:bodyPr>
          <a:lstStyle/>
          <a:p>
            <a:r>
              <a:rPr lang="en-US" dirty="0">
                <a:solidFill>
                  <a:srgbClr val="FF0000"/>
                </a:solidFill>
              </a:rPr>
              <a:t>Presumptive format</a:t>
            </a:r>
          </a:p>
        </p:txBody>
      </p:sp>
      <p:sp>
        <p:nvSpPr>
          <p:cNvPr id="9" name="Rounded Rectangular Callout 8">
            <a:extLst>
              <a:ext uri="{FF2B5EF4-FFF2-40B4-BE49-F238E27FC236}">
                <a16:creationId xmlns:a16="http://schemas.microsoft.com/office/drawing/2014/main" id="{43E905FC-0700-EF1F-66D2-6D2E0A36A725}"/>
              </a:ext>
            </a:extLst>
          </p:cNvPr>
          <p:cNvSpPr/>
          <p:nvPr/>
        </p:nvSpPr>
        <p:spPr>
          <a:xfrm rot="5400000">
            <a:off x="10525744" y="3465444"/>
            <a:ext cx="887568" cy="2217739"/>
          </a:xfrm>
          <a:prstGeom prst="wedgeRoundRectCallout">
            <a:avLst>
              <a:gd name="adj1" fmla="val 53439"/>
              <a:gd name="adj2" fmla="val 6921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33C73B9-79B9-3395-C301-C46EA8627D1B}"/>
              </a:ext>
            </a:extLst>
          </p:cNvPr>
          <p:cNvSpPr txBox="1"/>
          <p:nvPr/>
        </p:nvSpPr>
        <p:spPr>
          <a:xfrm>
            <a:off x="9959163" y="4251147"/>
            <a:ext cx="2232837" cy="646331"/>
          </a:xfrm>
          <a:prstGeom prst="rect">
            <a:avLst/>
          </a:prstGeom>
          <a:noFill/>
        </p:spPr>
        <p:txBody>
          <a:bodyPr wrap="square" rtlCol="0">
            <a:spAutoFit/>
          </a:bodyPr>
          <a:lstStyle/>
          <a:p>
            <a:r>
              <a:rPr lang="en-US" dirty="0">
                <a:solidFill>
                  <a:srgbClr val="FF0000"/>
                </a:solidFill>
              </a:rPr>
              <a:t>Strong Recommendation</a:t>
            </a:r>
          </a:p>
        </p:txBody>
      </p:sp>
    </p:spTree>
    <p:extLst>
      <p:ext uri="{BB962C8B-B14F-4D97-AF65-F5344CB8AC3E}">
        <p14:creationId xmlns:p14="http://schemas.microsoft.com/office/powerpoint/2010/main" val="36540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“Well… I am not sure we want the HPV vaccine today.”</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rPr>
              <a:t>“It looks like you have some concerns about the HPV vaccine. That is perfectly understandable. Would you mind sharing what your particular concerns are?”</a:t>
            </a:r>
          </a:p>
          <a:p>
            <a:pPr marL="342900">
              <a:lnSpc>
                <a:spcPct val="100000"/>
              </a:lnSpc>
              <a:spcAft>
                <a:spcPts val="1200"/>
              </a:spcAft>
            </a:pPr>
            <a:endParaRPr lang="en-US" dirty="0"/>
          </a:p>
        </p:txBody>
      </p:sp>
      <p:sp>
        <p:nvSpPr>
          <p:cNvPr id="6" name="Rounded Rectangular Callout 5">
            <a:extLst>
              <a:ext uri="{FF2B5EF4-FFF2-40B4-BE49-F238E27FC236}">
                <a16:creationId xmlns:a16="http://schemas.microsoft.com/office/drawing/2014/main" id="{4BE0102F-93B0-2E35-BA6F-43CEA26950E1}"/>
              </a:ext>
            </a:extLst>
          </p:cNvPr>
          <p:cNvSpPr/>
          <p:nvPr/>
        </p:nvSpPr>
        <p:spPr>
          <a:xfrm rot="5400000">
            <a:off x="9508436" y="3229881"/>
            <a:ext cx="1219449" cy="2543992"/>
          </a:xfrm>
          <a:prstGeom prst="wedgeRoundRectCallout">
            <a:avLst>
              <a:gd name="adj1" fmla="val -73113"/>
              <a:gd name="adj2" fmla="val 6006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127E0AD-47A9-40C3-6A04-9C9AA00386ED}"/>
              </a:ext>
            </a:extLst>
          </p:cNvPr>
          <p:cNvSpPr txBox="1"/>
          <p:nvPr/>
        </p:nvSpPr>
        <p:spPr>
          <a:xfrm>
            <a:off x="8984696" y="3906655"/>
            <a:ext cx="2561311" cy="1477328"/>
          </a:xfrm>
          <a:prstGeom prst="rect">
            <a:avLst/>
          </a:prstGeom>
          <a:noFill/>
        </p:spPr>
        <p:txBody>
          <a:bodyPr wrap="square" rtlCol="0">
            <a:spAutoFit/>
          </a:bodyPr>
          <a:lstStyle/>
          <a:p>
            <a:r>
              <a:rPr lang="en-US" dirty="0">
                <a:solidFill>
                  <a:srgbClr val="FF0000"/>
                </a:solidFill>
              </a:rPr>
              <a:t>MI:</a:t>
            </a:r>
          </a:p>
          <a:p>
            <a:r>
              <a:rPr lang="en-US" dirty="0">
                <a:solidFill>
                  <a:srgbClr val="FF0000"/>
                </a:solidFill>
              </a:rPr>
              <a:t>-Reflection</a:t>
            </a:r>
          </a:p>
          <a:p>
            <a:r>
              <a:rPr lang="en-US" dirty="0">
                <a:solidFill>
                  <a:srgbClr val="FF0000"/>
                </a:solidFill>
              </a:rPr>
              <a:t>-Affirmation</a:t>
            </a:r>
          </a:p>
          <a:p>
            <a:r>
              <a:rPr lang="en-US" dirty="0">
                <a:solidFill>
                  <a:srgbClr val="FF0000"/>
                </a:solidFill>
              </a:rPr>
              <a:t>-Open ended question</a:t>
            </a:r>
          </a:p>
          <a:p>
            <a:endParaRPr lang="en-US" dirty="0">
              <a:solidFill>
                <a:srgbClr val="FF0000"/>
              </a:solidFill>
            </a:endParaRPr>
          </a:p>
        </p:txBody>
      </p:sp>
    </p:spTree>
    <p:extLst>
      <p:ext uri="{BB962C8B-B14F-4D97-AF65-F5344CB8AC3E}">
        <p14:creationId xmlns:p14="http://schemas.microsoft.com/office/powerpoint/2010/main" val="2406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63339-2E49-4F5D-85F4-C4DDAA34E360}"/>
              </a:ext>
            </a:extLst>
          </p:cNvPr>
          <p:cNvSpPr>
            <a:spLocks noGrp="1"/>
          </p:cNvSpPr>
          <p:nvPr>
            <p:ph type="body" sz="quarter" idx="10"/>
          </p:nvPr>
        </p:nvSpPr>
        <p:spPr>
          <a:xfrm>
            <a:off x="642481" y="489487"/>
            <a:ext cx="10624232" cy="1236663"/>
          </a:xfrm>
        </p:spPr>
        <p:txBody>
          <a:bodyPr>
            <a:normAutofit/>
          </a:bodyPr>
          <a:lstStyle/>
          <a:p>
            <a:r>
              <a:rPr lang="en-US" sz="6000" dirty="0"/>
              <a:t>Background</a:t>
            </a:r>
          </a:p>
        </p:txBody>
      </p:sp>
    </p:spTree>
    <p:extLst>
      <p:ext uri="{BB962C8B-B14F-4D97-AF65-F5344CB8AC3E}">
        <p14:creationId xmlns:p14="http://schemas.microsoft.com/office/powerpoint/2010/main" val="72961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“Well, I’ve heard that it’s a vaccine to prevent a disease that’s transmitted by having sex, and she is a </a:t>
            </a:r>
            <a:r>
              <a:rPr lang="en-US" sz="2800" dirty="0" err="1">
                <a:solidFill>
                  <a:srgbClr val="00B050"/>
                </a:solidFill>
                <a:latin typeface="Josefin Sans"/>
                <a:ea typeface="Josefin Sans"/>
                <a:cs typeface="Josefin Sans"/>
                <a:sym typeface="Josefin Sans"/>
              </a:rPr>
              <a:t>looooong</a:t>
            </a:r>
            <a:r>
              <a:rPr lang="en-US" sz="2800" dirty="0">
                <a:solidFill>
                  <a:srgbClr val="00B050"/>
                </a:solidFill>
                <a:latin typeface="Josefin Sans"/>
                <a:ea typeface="Josefin Sans"/>
                <a:cs typeface="Josefin Sans"/>
                <a:sym typeface="Josefin Sans"/>
              </a:rPr>
              <a:t> way from having sex.”</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“I hear that you’re concerned that she’s too young for the HPV vaccine because HPV is transmitted by sexual activity. Well, I completely get that – she is only 12 after all. I’ve thought a lot about this. Is it okay if I go over how I’ve come to think about this vaccine?”</a:t>
            </a:r>
          </a:p>
          <a:p>
            <a:endParaRPr lang="en-US" dirty="0"/>
          </a:p>
        </p:txBody>
      </p:sp>
      <p:sp>
        <p:nvSpPr>
          <p:cNvPr id="4" name="Rounded Rectangular Callout 3">
            <a:extLst>
              <a:ext uri="{FF2B5EF4-FFF2-40B4-BE49-F238E27FC236}">
                <a16:creationId xmlns:a16="http://schemas.microsoft.com/office/drawing/2014/main" id="{42BA2981-253F-CCBC-F7D5-106B29E7D159}"/>
              </a:ext>
            </a:extLst>
          </p:cNvPr>
          <p:cNvSpPr/>
          <p:nvPr/>
        </p:nvSpPr>
        <p:spPr>
          <a:xfrm rot="5400000">
            <a:off x="8435544" y="3960610"/>
            <a:ext cx="1396260" cy="3036446"/>
          </a:xfrm>
          <a:prstGeom prst="wedgeRoundRectCallout">
            <a:avLst>
              <a:gd name="adj1" fmla="val -39623"/>
              <a:gd name="adj2" fmla="val 7088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B7C77C-7D3A-7086-1B06-0554A70FDBEF}"/>
              </a:ext>
            </a:extLst>
          </p:cNvPr>
          <p:cNvSpPr txBox="1"/>
          <p:nvPr/>
        </p:nvSpPr>
        <p:spPr>
          <a:xfrm>
            <a:off x="7713956" y="4901319"/>
            <a:ext cx="2820983" cy="1200329"/>
          </a:xfrm>
          <a:prstGeom prst="rect">
            <a:avLst/>
          </a:prstGeom>
          <a:noFill/>
        </p:spPr>
        <p:txBody>
          <a:bodyPr wrap="square" rtlCol="0">
            <a:spAutoFit/>
          </a:bodyPr>
          <a:lstStyle/>
          <a:p>
            <a:r>
              <a:rPr lang="en-US" dirty="0">
                <a:solidFill>
                  <a:srgbClr val="FF0000"/>
                </a:solidFill>
              </a:rPr>
              <a:t>MI:</a:t>
            </a:r>
          </a:p>
          <a:p>
            <a:r>
              <a:rPr lang="en-US" dirty="0">
                <a:solidFill>
                  <a:srgbClr val="FF0000"/>
                </a:solidFill>
              </a:rPr>
              <a:t>-Reflection/Summarize</a:t>
            </a:r>
          </a:p>
          <a:p>
            <a:r>
              <a:rPr lang="en-US" dirty="0">
                <a:solidFill>
                  <a:srgbClr val="FF0000"/>
                </a:solidFill>
              </a:rPr>
              <a:t>-Affirmation</a:t>
            </a:r>
          </a:p>
          <a:p>
            <a:r>
              <a:rPr lang="en-US" dirty="0">
                <a:solidFill>
                  <a:srgbClr val="FF0000"/>
                </a:solidFill>
              </a:rPr>
              <a:t>-Ask permission to share</a:t>
            </a:r>
          </a:p>
        </p:txBody>
      </p:sp>
    </p:spTree>
    <p:extLst>
      <p:ext uri="{BB962C8B-B14F-4D97-AF65-F5344CB8AC3E}">
        <p14:creationId xmlns:p14="http://schemas.microsoft.com/office/powerpoint/2010/main" val="42027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“OK, sure.”</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“I used to think of this vaccine as something to prevent a sexually transmitted disease, but realized it’s really about preventing cancer. Almost everyone gets this virus, so I think it’s important for everyone.”</a:t>
            </a:r>
          </a:p>
          <a:p>
            <a:endParaRPr lang="en-US" dirty="0"/>
          </a:p>
        </p:txBody>
      </p:sp>
      <p:sp>
        <p:nvSpPr>
          <p:cNvPr id="4" name="Rounded Rectangular Callout 3">
            <a:extLst>
              <a:ext uri="{FF2B5EF4-FFF2-40B4-BE49-F238E27FC236}">
                <a16:creationId xmlns:a16="http://schemas.microsoft.com/office/drawing/2014/main" id="{40CA5188-311F-C085-8BC0-7E091CD481A2}"/>
              </a:ext>
            </a:extLst>
          </p:cNvPr>
          <p:cNvSpPr/>
          <p:nvPr/>
        </p:nvSpPr>
        <p:spPr>
          <a:xfrm rot="5400000">
            <a:off x="7773334" y="2983980"/>
            <a:ext cx="821405" cy="2758257"/>
          </a:xfrm>
          <a:prstGeom prst="wedgeRoundRectCallout">
            <a:avLst>
              <a:gd name="adj1" fmla="val -39623"/>
              <a:gd name="adj2" fmla="val 7088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1B9D717-0CAB-BE11-FC99-FB7EFBF51F0A}"/>
              </a:ext>
            </a:extLst>
          </p:cNvPr>
          <p:cNvSpPr txBox="1"/>
          <p:nvPr/>
        </p:nvSpPr>
        <p:spPr>
          <a:xfrm>
            <a:off x="6903414" y="4073023"/>
            <a:ext cx="3274348" cy="646331"/>
          </a:xfrm>
          <a:prstGeom prst="rect">
            <a:avLst/>
          </a:prstGeom>
          <a:noFill/>
        </p:spPr>
        <p:txBody>
          <a:bodyPr wrap="square" rtlCol="0">
            <a:spAutoFit/>
          </a:bodyPr>
          <a:lstStyle/>
          <a:p>
            <a:r>
              <a:rPr lang="en-US" dirty="0">
                <a:solidFill>
                  <a:srgbClr val="FF0000"/>
                </a:solidFill>
              </a:rPr>
              <a:t>Normalize vaccination</a:t>
            </a:r>
          </a:p>
          <a:p>
            <a:r>
              <a:rPr lang="en-US" dirty="0">
                <a:solidFill>
                  <a:srgbClr val="FF0000"/>
                </a:solidFill>
              </a:rPr>
              <a:t>Strong recommendation</a:t>
            </a:r>
          </a:p>
        </p:txBody>
      </p:sp>
    </p:spTree>
    <p:extLst>
      <p:ext uri="{BB962C8B-B14F-4D97-AF65-F5344CB8AC3E}">
        <p14:creationId xmlns:p14="http://schemas.microsoft.com/office/powerpoint/2010/main" val="153650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“That makes sense. I don’t want her to get cancer.”</a:t>
            </a:r>
            <a:endParaRPr lang="en-US" sz="2800" dirty="0">
              <a:solidFill>
                <a:schemeClr val="accent1">
                  <a:lumMod val="50000"/>
                </a:schemeClr>
              </a:solidFill>
              <a:latin typeface="Josefin Sans"/>
              <a:ea typeface="Josefin Sans"/>
              <a:cs typeface="Josefin Sans"/>
              <a:sym typeface="Josefin Sans"/>
            </a:endParaRP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“If she were my daughter I would not hesitate to recommend this vaccine for her, and most of my patients are getting the vaccine.  Having said that, this is a decision that only you and your daughter can make.  What do you think?”</a:t>
            </a:r>
          </a:p>
          <a:p>
            <a:endParaRPr lang="en-US" dirty="0"/>
          </a:p>
        </p:txBody>
      </p:sp>
      <p:sp>
        <p:nvSpPr>
          <p:cNvPr id="4" name="Rounded Rectangular Callout 3">
            <a:extLst>
              <a:ext uri="{FF2B5EF4-FFF2-40B4-BE49-F238E27FC236}">
                <a16:creationId xmlns:a16="http://schemas.microsoft.com/office/drawing/2014/main" id="{71CDE06B-7944-70DA-F6AC-2E57E1FE051D}"/>
              </a:ext>
            </a:extLst>
          </p:cNvPr>
          <p:cNvSpPr/>
          <p:nvPr/>
        </p:nvSpPr>
        <p:spPr>
          <a:xfrm rot="5400000">
            <a:off x="7417580" y="3010622"/>
            <a:ext cx="646330" cy="3036446"/>
          </a:xfrm>
          <a:prstGeom prst="wedgeRoundRectCallout">
            <a:avLst>
              <a:gd name="adj1" fmla="val -66569"/>
              <a:gd name="adj2" fmla="val 6843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8A00743-FBEB-2276-1BE3-0062C9E15ED1}"/>
              </a:ext>
            </a:extLst>
          </p:cNvPr>
          <p:cNvSpPr txBox="1"/>
          <p:nvPr/>
        </p:nvSpPr>
        <p:spPr>
          <a:xfrm>
            <a:off x="6330252" y="4205676"/>
            <a:ext cx="2820983" cy="646331"/>
          </a:xfrm>
          <a:prstGeom prst="rect">
            <a:avLst/>
          </a:prstGeom>
          <a:noFill/>
        </p:spPr>
        <p:txBody>
          <a:bodyPr wrap="square" rtlCol="0">
            <a:spAutoFit/>
          </a:bodyPr>
          <a:lstStyle/>
          <a:p>
            <a:r>
              <a:rPr lang="en-US" dirty="0">
                <a:solidFill>
                  <a:srgbClr val="FF0000"/>
                </a:solidFill>
              </a:rPr>
              <a:t>Strong recommendation</a:t>
            </a:r>
          </a:p>
          <a:p>
            <a:r>
              <a:rPr lang="en-US" dirty="0">
                <a:solidFill>
                  <a:srgbClr val="FF0000"/>
                </a:solidFill>
              </a:rPr>
              <a:t>Autonomy support</a:t>
            </a:r>
          </a:p>
        </p:txBody>
      </p:sp>
    </p:spTree>
    <p:extLst>
      <p:ext uri="{BB962C8B-B14F-4D97-AF65-F5344CB8AC3E}">
        <p14:creationId xmlns:p14="http://schemas.microsoft.com/office/powerpoint/2010/main" val="25221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r>
              <a:rPr lang="en-US" sz="2800" dirty="0">
                <a:solidFill>
                  <a:srgbClr val="00B050"/>
                </a:solidFill>
                <a:latin typeface="Josefin Sans"/>
                <a:ea typeface="Josefin Sans"/>
                <a:cs typeface="Josefin Sans"/>
                <a:sym typeface="Josefin Sans"/>
              </a:rPr>
              <a:t>Parent: “OK, we can do the HPV vaccine today. Thank you for explaining that to me.”</a:t>
            </a:r>
            <a:endParaRPr lang="en-US" sz="2800" dirty="0">
              <a:solidFill>
                <a:schemeClr val="accent1">
                  <a:lumMod val="50000"/>
                </a:schemeClr>
              </a:solidFill>
              <a:latin typeface="Josefin Sans"/>
              <a:ea typeface="Josefin Sans"/>
              <a:cs typeface="Josefin Sans"/>
              <a:sym typeface="Josefin Sans"/>
            </a:endParaRPr>
          </a:p>
          <a:p>
            <a:endParaRPr lang="en-US" dirty="0"/>
          </a:p>
        </p:txBody>
      </p:sp>
      <p:pic>
        <p:nvPicPr>
          <p:cNvPr id="8" name="Picture 7" descr="Silver trophy with handles">
            <a:extLst>
              <a:ext uri="{FF2B5EF4-FFF2-40B4-BE49-F238E27FC236}">
                <a16:creationId xmlns:a16="http://schemas.microsoft.com/office/drawing/2014/main" id="{C117180C-1A57-CF35-920D-21D537C56EBF}"/>
              </a:ext>
            </a:extLst>
          </p:cNvPr>
          <p:cNvPicPr>
            <a:picLocks noChangeAspect="1"/>
          </p:cNvPicPr>
          <p:nvPr/>
        </p:nvPicPr>
        <p:blipFill>
          <a:blip r:embed="rId2"/>
          <a:stretch>
            <a:fillRect/>
          </a:stretch>
        </p:blipFill>
        <p:spPr>
          <a:xfrm>
            <a:off x="4789618" y="2778225"/>
            <a:ext cx="1690463" cy="2859692"/>
          </a:xfrm>
          <a:prstGeom prst="rect">
            <a:avLst/>
          </a:prstGeom>
        </p:spPr>
      </p:pic>
      <p:sp>
        <p:nvSpPr>
          <p:cNvPr id="9" name="TextBox 8">
            <a:extLst>
              <a:ext uri="{FF2B5EF4-FFF2-40B4-BE49-F238E27FC236}">
                <a16:creationId xmlns:a16="http://schemas.microsoft.com/office/drawing/2014/main" id="{245D0E45-06E6-420F-69AB-CD3C895F01B8}"/>
              </a:ext>
            </a:extLst>
          </p:cNvPr>
          <p:cNvSpPr txBox="1"/>
          <p:nvPr/>
        </p:nvSpPr>
        <p:spPr>
          <a:xfrm>
            <a:off x="2559889" y="5530775"/>
            <a:ext cx="6289749" cy="461665"/>
          </a:xfrm>
          <a:prstGeom prst="rect">
            <a:avLst/>
          </a:prstGeom>
          <a:noFill/>
        </p:spPr>
        <p:txBody>
          <a:bodyPr wrap="square" rtlCol="0">
            <a:spAutoFit/>
          </a:bodyPr>
          <a:lstStyle/>
          <a:p>
            <a:pPr algn="ctr"/>
            <a:r>
              <a:rPr lang="en-US" sz="2400" dirty="0"/>
              <a:t>Vaccination communicator of the year award!</a:t>
            </a:r>
          </a:p>
        </p:txBody>
      </p:sp>
    </p:spTree>
    <p:extLst>
      <p:ext uri="{BB962C8B-B14F-4D97-AF65-F5344CB8AC3E}">
        <p14:creationId xmlns:p14="http://schemas.microsoft.com/office/powerpoint/2010/main" val="23118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r>
              <a:rPr lang="en-US" sz="2800" dirty="0">
                <a:latin typeface="Josefin Sans"/>
                <a:ea typeface="Josefin Sans"/>
                <a:cs typeface="Josefin Sans"/>
                <a:sym typeface="Josefin Sans"/>
              </a:rPr>
              <a:t>You’re seeing a 1-year-old girl for a well visit; she has received all of her recommended vaccines up to this point. Before you enter the room, your nurse tells you the family doesn’t want the MMR vaccine today.</a:t>
            </a:r>
          </a:p>
          <a:p>
            <a:endParaRPr lang="en-US" dirty="0"/>
          </a:p>
        </p:txBody>
      </p:sp>
    </p:spTree>
    <p:extLst>
      <p:ext uri="{BB962C8B-B14F-4D97-AF65-F5344CB8AC3E}">
        <p14:creationId xmlns:p14="http://schemas.microsoft.com/office/powerpoint/2010/main" val="3717019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2 - Example</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lnSpcReduction="10000"/>
          </a:bodyPr>
          <a:lstStyle/>
          <a:p>
            <a:r>
              <a:rPr lang="en-US" sz="2800" dirty="0">
                <a:latin typeface="Josefin Sans"/>
                <a:ea typeface="Josefin Sans"/>
                <a:cs typeface="Josefin Sans"/>
                <a:sym typeface="Josefin Sans"/>
              </a:rPr>
              <a:t>You’re seeing a 1-year-old girl for a well visit; she has received all of her recommended vaccines up to this point. Before you enter the room, your nurse tells you the family doesn’t want the MMR vaccine today.</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ea typeface="+mn-ea"/>
                <a:cs typeface="+mn-cs"/>
              </a:rPr>
              <a:t>“Kinley is due for MMR, varicella, PCV, </a:t>
            </a:r>
            <a:r>
              <a:rPr lang="en-US" sz="2800" dirty="0" err="1">
                <a:solidFill>
                  <a:schemeClr val="accent1">
                    <a:lumMod val="50000"/>
                  </a:schemeClr>
                </a:solidFill>
                <a:latin typeface="Josefin Sans" pitchFamily="2" charset="77"/>
                <a:ea typeface="+mn-ea"/>
                <a:cs typeface="+mn-cs"/>
              </a:rPr>
              <a:t>HiB</a:t>
            </a:r>
            <a:r>
              <a:rPr lang="en-US" sz="2800" dirty="0">
                <a:solidFill>
                  <a:schemeClr val="accent1">
                    <a:lumMod val="50000"/>
                  </a:schemeClr>
                </a:solidFill>
                <a:latin typeface="Josefin Sans" pitchFamily="2" charset="77"/>
                <a:ea typeface="+mn-ea"/>
                <a:cs typeface="+mn-cs"/>
              </a:rPr>
              <a:t>, and hepatitis A vaccines today.”</a:t>
            </a:r>
            <a:endParaRPr lang="en-US" sz="2800" dirty="0">
              <a:solidFill>
                <a:schemeClr val="accent1">
                  <a:lumMod val="50000"/>
                </a:schemeClr>
              </a:solidFill>
              <a:latin typeface="Josefin Sans"/>
              <a:ea typeface="Josefin Sans"/>
              <a:cs typeface="Josefin Sans"/>
              <a:sym typeface="Josefin Sans"/>
            </a:endParaRPr>
          </a:p>
          <a:p>
            <a:pPr marL="342900">
              <a:lnSpc>
                <a:spcPct val="100000"/>
              </a:lnSpc>
              <a:spcAft>
                <a:spcPts val="1200"/>
              </a:spcAft>
            </a:pPr>
            <a:r>
              <a:rPr lang="en-US" sz="2800" dirty="0">
                <a:solidFill>
                  <a:srgbClr val="00B050"/>
                </a:solidFill>
                <a:latin typeface="Josefin Sans"/>
                <a:ea typeface="Josefin Sans"/>
                <a:cs typeface="Josefin Sans"/>
                <a:sym typeface="Josefin Sans"/>
              </a:rPr>
              <a:t>Parent: “We are not going to do the MMR vaccine today.”</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rPr>
              <a:t>“</a:t>
            </a:r>
            <a:r>
              <a:rPr lang="en-US" sz="2800" dirty="0">
                <a:solidFill>
                  <a:schemeClr val="accent1">
                    <a:lumMod val="50000"/>
                  </a:schemeClr>
                </a:solidFill>
                <a:latin typeface="Josefin Sans" pitchFamily="2" charset="77"/>
                <a:ea typeface="+mn-ea"/>
                <a:cs typeface="+mn-cs"/>
              </a:rPr>
              <a:t>“I highly recommend the MMR vaccine to all of my patients. </a:t>
            </a:r>
            <a:r>
              <a:rPr lang="en-US" sz="2800" dirty="0">
                <a:solidFill>
                  <a:schemeClr val="accent1">
                    <a:lumMod val="50000"/>
                  </a:schemeClr>
                </a:solidFill>
                <a:latin typeface="Josefin Sans" pitchFamily="2" charset="77"/>
              </a:rPr>
              <a:t>It sounds like you’re okay with the other vaccines. Would you mind telling me what your specific concerns are with the MMR vaccine?”</a:t>
            </a:r>
            <a:endParaRPr lang="en-US" sz="2800" dirty="0">
              <a:solidFill>
                <a:srgbClr val="00B050"/>
              </a:solidFill>
              <a:latin typeface="Josefin Sans"/>
              <a:ea typeface="Josefin Sans"/>
              <a:cs typeface="Josefin Sans"/>
              <a:sym typeface="Josefin Sans"/>
            </a:endParaRPr>
          </a:p>
          <a:p>
            <a:endParaRPr lang="en-US" dirty="0"/>
          </a:p>
        </p:txBody>
      </p:sp>
      <p:sp>
        <p:nvSpPr>
          <p:cNvPr id="5" name="Rounded Rectangular Callout 4">
            <a:extLst>
              <a:ext uri="{FF2B5EF4-FFF2-40B4-BE49-F238E27FC236}">
                <a16:creationId xmlns:a16="http://schemas.microsoft.com/office/drawing/2014/main" id="{A2FD5FB5-B119-FDC4-4FEE-A577D2EB8B95}"/>
              </a:ext>
            </a:extLst>
          </p:cNvPr>
          <p:cNvSpPr/>
          <p:nvPr/>
        </p:nvSpPr>
        <p:spPr>
          <a:xfrm rot="5400000">
            <a:off x="3228912" y="2516346"/>
            <a:ext cx="367411" cy="2200375"/>
          </a:xfrm>
          <a:prstGeom prst="wedgeRoundRectCallout">
            <a:avLst>
              <a:gd name="adj1" fmla="val -66569"/>
              <a:gd name="adj2" fmla="val 6843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ADC8500-B955-F2D6-6FFF-C2C76578D394}"/>
              </a:ext>
            </a:extLst>
          </p:cNvPr>
          <p:cNvSpPr txBox="1"/>
          <p:nvPr/>
        </p:nvSpPr>
        <p:spPr>
          <a:xfrm>
            <a:off x="2312430" y="3429000"/>
            <a:ext cx="2188337" cy="369332"/>
          </a:xfrm>
          <a:prstGeom prst="rect">
            <a:avLst/>
          </a:prstGeom>
          <a:noFill/>
        </p:spPr>
        <p:txBody>
          <a:bodyPr wrap="square" rtlCol="0">
            <a:spAutoFit/>
          </a:bodyPr>
          <a:lstStyle/>
          <a:p>
            <a:r>
              <a:rPr lang="en-US" dirty="0">
                <a:solidFill>
                  <a:srgbClr val="FF0000"/>
                </a:solidFill>
              </a:rPr>
              <a:t>Presumptive format</a:t>
            </a:r>
          </a:p>
        </p:txBody>
      </p:sp>
      <p:sp>
        <p:nvSpPr>
          <p:cNvPr id="7" name="Rounded Rectangular Callout 6">
            <a:extLst>
              <a:ext uri="{FF2B5EF4-FFF2-40B4-BE49-F238E27FC236}">
                <a16:creationId xmlns:a16="http://schemas.microsoft.com/office/drawing/2014/main" id="{E1391628-628C-6EA7-423B-8FD890499F1E}"/>
              </a:ext>
            </a:extLst>
          </p:cNvPr>
          <p:cNvSpPr/>
          <p:nvPr/>
        </p:nvSpPr>
        <p:spPr>
          <a:xfrm rot="5400000">
            <a:off x="10496472" y="2954984"/>
            <a:ext cx="887568" cy="2217739"/>
          </a:xfrm>
          <a:prstGeom prst="wedgeRoundRectCallout">
            <a:avLst>
              <a:gd name="adj1" fmla="val 53439"/>
              <a:gd name="adj2" fmla="val 6921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6AA99E9-CEA9-6071-80F6-3E6831387B9B}"/>
              </a:ext>
            </a:extLst>
          </p:cNvPr>
          <p:cNvSpPr txBox="1"/>
          <p:nvPr/>
        </p:nvSpPr>
        <p:spPr>
          <a:xfrm>
            <a:off x="9929891" y="3740687"/>
            <a:ext cx="2232837" cy="646331"/>
          </a:xfrm>
          <a:prstGeom prst="rect">
            <a:avLst/>
          </a:prstGeom>
          <a:noFill/>
        </p:spPr>
        <p:txBody>
          <a:bodyPr wrap="square" rtlCol="0">
            <a:spAutoFit/>
          </a:bodyPr>
          <a:lstStyle/>
          <a:p>
            <a:r>
              <a:rPr lang="en-US" dirty="0">
                <a:solidFill>
                  <a:srgbClr val="FF0000"/>
                </a:solidFill>
              </a:rPr>
              <a:t>Strong Recommendation</a:t>
            </a:r>
          </a:p>
        </p:txBody>
      </p:sp>
      <p:sp>
        <p:nvSpPr>
          <p:cNvPr id="9" name="TextBox 8">
            <a:extLst>
              <a:ext uri="{FF2B5EF4-FFF2-40B4-BE49-F238E27FC236}">
                <a16:creationId xmlns:a16="http://schemas.microsoft.com/office/drawing/2014/main" id="{AF1DA00D-68AB-ED7A-3DC5-A27274AC27D4}"/>
              </a:ext>
            </a:extLst>
          </p:cNvPr>
          <p:cNvSpPr txBox="1"/>
          <p:nvPr/>
        </p:nvSpPr>
        <p:spPr>
          <a:xfrm>
            <a:off x="8480967" y="5634307"/>
            <a:ext cx="2459289" cy="646331"/>
          </a:xfrm>
          <a:prstGeom prst="rect">
            <a:avLst/>
          </a:prstGeom>
          <a:noFill/>
        </p:spPr>
        <p:txBody>
          <a:bodyPr wrap="square" rtlCol="0">
            <a:spAutoFit/>
          </a:bodyPr>
          <a:lstStyle/>
          <a:p>
            <a:r>
              <a:rPr lang="en-US" dirty="0">
                <a:solidFill>
                  <a:srgbClr val="FF0000"/>
                </a:solidFill>
              </a:rPr>
              <a:t>MI: -Affirmation</a:t>
            </a:r>
          </a:p>
          <a:p>
            <a:r>
              <a:rPr lang="en-US" dirty="0">
                <a:solidFill>
                  <a:srgbClr val="FF0000"/>
                </a:solidFill>
              </a:rPr>
              <a:t>-Open ended question</a:t>
            </a:r>
          </a:p>
        </p:txBody>
      </p:sp>
      <p:sp>
        <p:nvSpPr>
          <p:cNvPr id="10" name="Rounded Rectangular Callout 9">
            <a:extLst>
              <a:ext uri="{FF2B5EF4-FFF2-40B4-BE49-F238E27FC236}">
                <a16:creationId xmlns:a16="http://schemas.microsoft.com/office/drawing/2014/main" id="{988444C3-28BD-FD26-2E48-857139C01521}"/>
              </a:ext>
            </a:extLst>
          </p:cNvPr>
          <p:cNvSpPr/>
          <p:nvPr/>
        </p:nvSpPr>
        <p:spPr>
          <a:xfrm rot="5400000">
            <a:off x="9299852" y="4676810"/>
            <a:ext cx="646331" cy="2459289"/>
          </a:xfrm>
          <a:prstGeom prst="wedgeRoundRectCallout">
            <a:avLst>
              <a:gd name="adj1" fmla="val -105119"/>
              <a:gd name="adj2" fmla="val 5223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822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“I’m really worried that the vaccine might trigger autism. I know scientists say it doesn’t but my best friend’s little boy has autism and she told me not to get it.”</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ea typeface="+mn-ea"/>
                <a:cs typeface="+mn-cs"/>
              </a:rPr>
              <a:t>“It sounds like you’re worried about the safety of the MMR vaccine. Would you mind if I shared with you why I think this is such an important vaccine?</a:t>
            </a:r>
          </a:p>
          <a:p>
            <a:pPr marL="342900">
              <a:lnSpc>
                <a:spcPct val="100000"/>
              </a:lnSpc>
              <a:spcAft>
                <a:spcPts val="1200"/>
              </a:spcAft>
            </a:pPr>
            <a:r>
              <a:rPr lang="en-US" sz="2800" dirty="0">
                <a:solidFill>
                  <a:srgbClr val="FF0000"/>
                </a:solidFill>
                <a:latin typeface="Josefin Sans" pitchFamily="2" charset="77"/>
                <a:ea typeface="+mn-ea"/>
                <a:cs typeface="+mn-cs"/>
                <a:sym typeface="Josefin Sans"/>
              </a:rPr>
              <a:t>***PAUSE***</a:t>
            </a:r>
            <a:endParaRPr lang="en-US" sz="2800" dirty="0">
              <a:solidFill>
                <a:srgbClr val="FF0000"/>
              </a:solidFill>
              <a:latin typeface="Josefin Sans"/>
              <a:ea typeface="Josefin Sans"/>
              <a:cs typeface="Josefin Sans"/>
              <a:sym typeface="Josefin Sans"/>
            </a:endParaRPr>
          </a:p>
          <a:p>
            <a:pPr marL="342900">
              <a:lnSpc>
                <a:spcPct val="100000"/>
              </a:lnSpc>
              <a:spcAft>
                <a:spcPts val="1200"/>
              </a:spcAft>
            </a:pPr>
            <a:endParaRPr lang="en-US" sz="2800" dirty="0">
              <a:solidFill>
                <a:schemeClr val="accent1">
                  <a:lumMod val="50000"/>
                </a:schemeClr>
              </a:solidFill>
              <a:latin typeface="Josefin Sans" pitchFamily="2" charset="77"/>
              <a:ea typeface="+mn-ea"/>
              <a:cs typeface="+mn-cs"/>
            </a:endParaRPr>
          </a:p>
          <a:p>
            <a:endParaRPr lang="en-US" dirty="0"/>
          </a:p>
        </p:txBody>
      </p:sp>
      <p:sp>
        <p:nvSpPr>
          <p:cNvPr id="4" name="TextBox 3">
            <a:extLst>
              <a:ext uri="{FF2B5EF4-FFF2-40B4-BE49-F238E27FC236}">
                <a16:creationId xmlns:a16="http://schemas.microsoft.com/office/drawing/2014/main" id="{5E0946E2-3DF2-5187-C297-FB80B8352418}"/>
              </a:ext>
            </a:extLst>
          </p:cNvPr>
          <p:cNvSpPr txBox="1"/>
          <p:nvPr/>
        </p:nvSpPr>
        <p:spPr>
          <a:xfrm>
            <a:off x="3843950" y="4717119"/>
            <a:ext cx="2898579" cy="923330"/>
          </a:xfrm>
          <a:prstGeom prst="rect">
            <a:avLst/>
          </a:prstGeom>
          <a:noFill/>
        </p:spPr>
        <p:txBody>
          <a:bodyPr wrap="square" rtlCol="0">
            <a:spAutoFit/>
          </a:bodyPr>
          <a:lstStyle/>
          <a:p>
            <a:r>
              <a:rPr lang="en-US" dirty="0">
                <a:solidFill>
                  <a:srgbClr val="FF0000"/>
                </a:solidFill>
              </a:rPr>
              <a:t>MI:</a:t>
            </a:r>
          </a:p>
          <a:p>
            <a:r>
              <a:rPr lang="en-US" dirty="0">
                <a:solidFill>
                  <a:srgbClr val="FF0000"/>
                </a:solidFill>
              </a:rPr>
              <a:t>-Reflection/summary</a:t>
            </a:r>
          </a:p>
          <a:p>
            <a:r>
              <a:rPr lang="en-US" dirty="0">
                <a:solidFill>
                  <a:srgbClr val="FF0000"/>
                </a:solidFill>
              </a:rPr>
              <a:t>-Ask permission to share</a:t>
            </a:r>
          </a:p>
        </p:txBody>
      </p:sp>
      <p:sp>
        <p:nvSpPr>
          <p:cNvPr id="5" name="Rounded Rectangular Callout 4">
            <a:extLst>
              <a:ext uri="{FF2B5EF4-FFF2-40B4-BE49-F238E27FC236}">
                <a16:creationId xmlns:a16="http://schemas.microsoft.com/office/drawing/2014/main" id="{40C07A52-12FD-2998-3945-D9A382A34587}"/>
              </a:ext>
            </a:extLst>
          </p:cNvPr>
          <p:cNvSpPr/>
          <p:nvPr/>
        </p:nvSpPr>
        <p:spPr>
          <a:xfrm rot="5400000">
            <a:off x="4814145" y="3665626"/>
            <a:ext cx="1064509" cy="3004908"/>
          </a:xfrm>
          <a:prstGeom prst="wedgeRoundRectCallout">
            <a:avLst>
              <a:gd name="adj1" fmla="val -71763"/>
              <a:gd name="adj2" fmla="val 3799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34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“OK.”</a:t>
            </a:r>
            <a:endParaRPr lang="en-US" sz="1050" dirty="0">
              <a:solidFill>
                <a:srgbClr val="00B050"/>
              </a:solidFill>
              <a:latin typeface="Josefin Sans"/>
              <a:ea typeface="Josefin Sans"/>
              <a:cs typeface="Josefin Sans"/>
              <a:sym typeface="Josefin Sans"/>
            </a:endParaRP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ea typeface="+mn-ea"/>
                <a:cs typeface="+mn-cs"/>
              </a:rPr>
              <a:t>“The MMR vaccine is very safe. For your specific concern, it turns out that the whole MMR/autism thing was based on a study that turned out to be a fraud, and the doctor who led it has since lost his medical license! Personally, though, I think it’s most important to think about why we’re giving the vaccine. The diseases we’re trying to prevent are very serious. That said, this is your decision to make.”</a:t>
            </a:r>
          </a:p>
          <a:p>
            <a:r>
              <a:rPr lang="en-US" sz="2800" dirty="0">
                <a:solidFill>
                  <a:srgbClr val="FF0000"/>
                </a:solidFill>
                <a:latin typeface="Josefin Sans" pitchFamily="2" charset="77"/>
                <a:ea typeface="+mn-ea"/>
                <a:cs typeface="+mn-cs"/>
              </a:rPr>
              <a:t>***PAUSE***</a:t>
            </a:r>
          </a:p>
          <a:p>
            <a:endParaRPr lang="en-US" dirty="0"/>
          </a:p>
        </p:txBody>
      </p:sp>
      <p:sp>
        <p:nvSpPr>
          <p:cNvPr id="4" name="TextBox 3">
            <a:extLst>
              <a:ext uri="{FF2B5EF4-FFF2-40B4-BE49-F238E27FC236}">
                <a16:creationId xmlns:a16="http://schemas.microsoft.com/office/drawing/2014/main" id="{05C186B3-DD9E-FA14-37A6-A5EF1C18CB00}"/>
              </a:ext>
            </a:extLst>
          </p:cNvPr>
          <p:cNvSpPr txBox="1"/>
          <p:nvPr/>
        </p:nvSpPr>
        <p:spPr>
          <a:xfrm>
            <a:off x="8674126" y="5388570"/>
            <a:ext cx="3513325" cy="923330"/>
          </a:xfrm>
          <a:prstGeom prst="rect">
            <a:avLst/>
          </a:prstGeom>
          <a:noFill/>
        </p:spPr>
        <p:txBody>
          <a:bodyPr wrap="square" rtlCol="0">
            <a:spAutoFit/>
          </a:bodyPr>
          <a:lstStyle/>
          <a:p>
            <a:r>
              <a:rPr lang="en-US" dirty="0">
                <a:solidFill>
                  <a:srgbClr val="FF0000"/>
                </a:solidFill>
              </a:rPr>
              <a:t>-</a:t>
            </a:r>
            <a:r>
              <a:rPr lang="en-US" u="sng" dirty="0">
                <a:solidFill>
                  <a:srgbClr val="FF0000"/>
                </a:solidFill>
              </a:rPr>
              <a:t>Debunking</a:t>
            </a:r>
            <a:r>
              <a:rPr lang="en-US" dirty="0">
                <a:solidFill>
                  <a:srgbClr val="FF0000"/>
                </a:solidFill>
              </a:rPr>
              <a:t> misinformation</a:t>
            </a:r>
          </a:p>
          <a:p>
            <a:r>
              <a:rPr lang="en-US" dirty="0">
                <a:solidFill>
                  <a:srgbClr val="FF0000"/>
                </a:solidFill>
              </a:rPr>
              <a:t>-Autonomy support</a:t>
            </a:r>
          </a:p>
          <a:p>
            <a:endParaRPr lang="en-US" dirty="0">
              <a:solidFill>
                <a:srgbClr val="FF0000"/>
              </a:solidFill>
            </a:endParaRPr>
          </a:p>
        </p:txBody>
      </p:sp>
      <p:sp>
        <p:nvSpPr>
          <p:cNvPr id="5" name="Rounded Rectangular Callout 4">
            <a:extLst>
              <a:ext uri="{FF2B5EF4-FFF2-40B4-BE49-F238E27FC236}">
                <a16:creationId xmlns:a16="http://schemas.microsoft.com/office/drawing/2014/main" id="{35D94102-2410-2CBA-3B80-059260312419}"/>
              </a:ext>
            </a:extLst>
          </p:cNvPr>
          <p:cNvSpPr/>
          <p:nvPr/>
        </p:nvSpPr>
        <p:spPr>
          <a:xfrm rot="5400000">
            <a:off x="9728544" y="4218240"/>
            <a:ext cx="763149" cy="2975019"/>
          </a:xfrm>
          <a:prstGeom prst="wedgeRoundRectCallout">
            <a:avLst>
              <a:gd name="adj1" fmla="val -57551"/>
              <a:gd name="adj2" fmla="val 6298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26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 – Not so fast…</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lstStyle/>
          <a:p>
            <a:r>
              <a:rPr lang="en-US" sz="2800" dirty="0">
                <a:solidFill>
                  <a:srgbClr val="00B050"/>
                </a:solidFill>
                <a:latin typeface="Josefin Sans"/>
                <a:ea typeface="Josefin Sans"/>
                <a:cs typeface="Josefin Sans"/>
                <a:sym typeface="Josefin Sans"/>
              </a:rPr>
              <a:t>Parent: “We will look into it more, but we still want to wait on the MMR vaccine today.”</a:t>
            </a:r>
          </a:p>
          <a:p>
            <a:endParaRPr lang="en-US" dirty="0"/>
          </a:p>
        </p:txBody>
      </p:sp>
      <p:sp>
        <p:nvSpPr>
          <p:cNvPr id="4" name="TextBox 3">
            <a:extLst>
              <a:ext uri="{FF2B5EF4-FFF2-40B4-BE49-F238E27FC236}">
                <a16:creationId xmlns:a16="http://schemas.microsoft.com/office/drawing/2014/main" id="{0800A8AB-E442-851B-EEF9-AF7DA86552CE}"/>
              </a:ext>
            </a:extLst>
          </p:cNvPr>
          <p:cNvSpPr txBox="1"/>
          <p:nvPr/>
        </p:nvSpPr>
        <p:spPr>
          <a:xfrm>
            <a:off x="3192606" y="3007980"/>
            <a:ext cx="6403968" cy="923330"/>
          </a:xfrm>
          <a:prstGeom prst="rect">
            <a:avLst/>
          </a:prstGeom>
          <a:noFill/>
        </p:spPr>
        <p:txBody>
          <a:bodyPr wrap="square" rtlCol="0">
            <a:spAutoFit/>
          </a:bodyPr>
          <a:lstStyle/>
          <a:p>
            <a:r>
              <a:rPr lang="en-US" dirty="0">
                <a:solidFill>
                  <a:srgbClr val="FF0000"/>
                </a:solidFill>
              </a:rPr>
              <a:t>Despite you being a motivational interviewing rock star, it doesn’t always work, </a:t>
            </a:r>
            <a:r>
              <a:rPr lang="en-US" b="1" u="sng" dirty="0">
                <a:solidFill>
                  <a:srgbClr val="FF0000"/>
                </a:solidFill>
              </a:rPr>
              <a:t>but</a:t>
            </a:r>
            <a:r>
              <a:rPr lang="en-US" dirty="0">
                <a:solidFill>
                  <a:srgbClr val="FF0000"/>
                </a:solidFill>
              </a:rPr>
              <a:t> there is one more thing left for you to do! You can still “inoculate” against something...</a:t>
            </a:r>
          </a:p>
        </p:txBody>
      </p:sp>
      <p:sp>
        <p:nvSpPr>
          <p:cNvPr id="5" name="Rounded Rectangular Callout 4">
            <a:extLst>
              <a:ext uri="{FF2B5EF4-FFF2-40B4-BE49-F238E27FC236}">
                <a16:creationId xmlns:a16="http://schemas.microsoft.com/office/drawing/2014/main" id="{86C693BC-391E-DCFB-A728-04471701FF94}"/>
              </a:ext>
            </a:extLst>
          </p:cNvPr>
          <p:cNvSpPr/>
          <p:nvPr/>
        </p:nvSpPr>
        <p:spPr>
          <a:xfrm rot="5400000">
            <a:off x="5892279" y="227013"/>
            <a:ext cx="1004620" cy="6403974"/>
          </a:xfrm>
          <a:prstGeom prst="wedgeRoundRectCallout">
            <a:avLst>
              <a:gd name="adj1" fmla="val -95252"/>
              <a:gd name="adj2" fmla="val 98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7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Case 2 – Not so fast</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92500"/>
          </a:bodyPr>
          <a:lstStyle/>
          <a:p>
            <a:pPr marL="342900">
              <a:lnSpc>
                <a:spcPct val="100000"/>
              </a:lnSpc>
              <a:spcAft>
                <a:spcPts val="1200"/>
              </a:spcAft>
            </a:pPr>
            <a:r>
              <a:rPr lang="en-US" sz="2800" dirty="0">
                <a:solidFill>
                  <a:srgbClr val="00B050"/>
                </a:solidFill>
                <a:latin typeface="Josefin Sans"/>
                <a:ea typeface="Josefin Sans"/>
                <a:cs typeface="Josefin Sans"/>
                <a:sym typeface="Josefin Sans"/>
              </a:rPr>
              <a:t>Parent: “We will look into it more, but we still want to wait on the MMR vaccine today.”</a:t>
            </a:r>
          </a:p>
          <a:p>
            <a:pPr marL="342900">
              <a:lnSpc>
                <a:spcPct val="100000"/>
              </a:lnSpc>
              <a:spcAft>
                <a:spcPts val="1200"/>
              </a:spcAft>
            </a:pPr>
            <a:r>
              <a:rPr lang="en-US" sz="2800" dirty="0">
                <a:solidFill>
                  <a:schemeClr val="accent1">
                    <a:lumMod val="50000"/>
                  </a:schemeClr>
                </a:solidFill>
                <a:latin typeface="Josefin Sans"/>
                <a:ea typeface="Josefin Sans"/>
                <a:cs typeface="Josefin Sans"/>
                <a:sym typeface="Josefin Sans"/>
              </a:rPr>
              <a:t>You: </a:t>
            </a:r>
            <a:r>
              <a:rPr lang="en-US" sz="2800" dirty="0">
                <a:solidFill>
                  <a:schemeClr val="accent1">
                    <a:lumMod val="50000"/>
                  </a:schemeClr>
                </a:solidFill>
                <a:latin typeface="Josefin Sans" pitchFamily="2" charset="77"/>
                <a:ea typeface="+mn-ea"/>
                <a:cs typeface="+mn-cs"/>
              </a:rPr>
              <a:t>“As you’re looking into this further, be really careful about your sources of information. There’s a lot of incorrect and misleading information out there that can seem pretty convincing, and it can be really hard to sort out good sources from bad sources. I’d suggest completely avoiding social media for information about vaccines and encourage you to verify any sources you use. Professional organizations like AAP have great information, as does CDC and many academic medical centers. I have a list of sources I trust that I can share with you.”</a:t>
            </a:r>
            <a:endParaRPr lang="en-US" sz="2800" dirty="0">
              <a:solidFill>
                <a:srgbClr val="00B050"/>
              </a:solidFill>
              <a:latin typeface="Josefin Sans"/>
              <a:ea typeface="Josefin Sans"/>
              <a:cs typeface="Josefin Sans"/>
              <a:sym typeface="Josefin Sans"/>
            </a:endParaRPr>
          </a:p>
          <a:p>
            <a:endParaRPr lang="en-US" dirty="0"/>
          </a:p>
        </p:txBody>
      </p:sp>
      <p:sp>
        <p:nvSpPr>
          <p:cNvPr id="4" name="TextBox 3">
            <a:extLst>
              <a:ext uri="{FF2B5EF4-FFF2-40B4-BE49-F238E27FC236}">
                <a16:creationId xmlns:a16="http://schemas.microsoft.com/office/drawing/2014/main" id="{BA8A3C4B-A381-7977-B942-44BCB2EC2929}"/>
              </a:ext>
            </a:extLst>
          </p:cNvPr>
          <p:cNvSpPr txBox="1"/>
          <p:nvPr/>
        </p:nvSpPr>
        <p:spPr>
          <a:xfrm>
            <a:off x="5038525" y="5582463"/>
            <a:ext cx="5671794" cy="369332"/>
          </a:xfrm>
          <a:prstGeom prst="rect">
            <a:avLst/>
          </a:prstGeom>
          <a:noFill/>
        </p:spPr>
        <p:txBody>
          <a:bodyPr wrap="square" rtlCol="0">
            <a:spAutoFit/>
          </a:bodyPr>
          <a:lstStyle/>
          <a:p>
            <a:r>
              <a:rPr lang="en-US" u="sng" dirty="0">
                <a:solidFill>
                  <a:srgbClr val="FF0000"/>
                </a:solidFill>
              </a:rPr>
              <a:t>Pre-bunking</a:t>
            </a:r>
            <a:r>
              <a:rPr lang="en-US" dirty="0">
                <a:solidFill>
                  <a:srgbClr val="FF0000"/>
                </a:solidFill>
              </a:rPr>
              <a:t> or “inoculating” against misinformation </a:t>
            </a:r>
          </a:p>
        </p:txBody>
      </p:sp>
      <p:sp>
        <p:nvSpPr>
          <p:cNvPr id="5" name="Rounded Rectangular Callout 4">
            <a:extLst>
              <a:ext uri="{FF2B5EF4-FFF2-40B4-BE49-F238E27FC236}">
                <a16:creationId xmlns:a16="http://schemas.microsoft.com/office/drawing/2014/main" id="{B3DC5C65-A957-BE4A-0335-36EFACF31258}"/>
              </a:ext>
            </a:extLst>
          </p:cNvPr>
          <p:cNvSpPr/>
          <p:nvPr/>
        </p:nvSpPr>
        <p:spPr>
          <a:xfrm rot="5400000">
            <a:off x="7464359" y="3000072"/>
            <a:ext cx="450622" cy="5534113"/>
          </a:xfrm>
          <a:prstGeom prst="wedgeRoundRectCallout">
            <a:avLst>
              <a:gd name="adj1" fmla="val -51757"/>
              <a:gd name="adj2" fmla="val 5637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61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p16">
            <a:extLst>
              <a:ext uri="{FF2B5EF4-FFF2-40B4-BE49-F238E27FC236}">
                <a16:creationId xmlns:a16="http://schemas.microsoft.com/office/drawing/2014/main" id="{71C48402-0D4D-254D-B7D2-CAA95D3C8DC4}"/>
              </a:ext>
            </a:extLst>
          </p:cNvPr>
          <p:cNvSpPr txBox="1">
            <a:spLocks/>
          </p:cNvSpPr>
          <p:nvPr/>
        </p:nvSpPr>
        <p:spPr>
          <a:xfrm>
            <a:off x="1813928" y="5244653"/>
            <a:ext cx="8636358" cy="56711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900" dirty="0">
                <a:latin typeface="Josefin Sans"/>
                <a:ea typeface="Josefin Sans"/>
                <a:cs typeface="Josefin Sans"/>
                <a:sym typeface="Josefin Sans"/>
              </a:rPr>
              <a:t>“Vaccines don’t save lives. Vaccinations save lives!”</a:t>
            </a:r>
          </a:p>
        </p:txBody>
      </p:sp>
      <p:pic>
        <p:nvPicPr>
          <p:cNvPr id="5" name="Picture 4">
            <a:extLst>
              <a:ext uri="{FF2B5EF4-FFF2-40B4-BE49-F238E27FC236}">
                <a16:creationId xmlns:a16="http://schemas.microsoft.com/office/drawing/2014/main" id="{91556571-C571-37CB-D422-27D01B47C361}"/>
              </a:ext>
            </a:extLst>
          </p:cNvPr>
          <p:cNvPicPr>
            <a:picLocks noChangeAspect="1"/>
          </p:cNvPicPr>
          <p:nvPr/>
        </p:nvPicPr>
        <p:blipFill rotWithShape="1">
          <a:blip r:embed="rId2">
            <a:extLst>
              <a:ext uri="{28A0092B-C50C-407E-A947-70E740481C1C}">
                <a14:useLocalDpi xmlns:a14="http://schemas.microsoft.com/office/drawing/2010/main" val="0"/>
              </a:ext>
            </a:extLst>
          </a:blip>
          <a:srcRect l="7008" r="2" b="2"/>
          <a:stretch/>
        </p:blipFill>
        <p:spPr>
          <a:xfrm>
            <a:off x="3530807" y="1532185"/>
            <a:ext cx="4802404" cy="3563372"/>
          </a:xfrm>
          <a:prstGeom prst="rect">
            <a:avLst/>
          </a:prstGeom>
        </p:spPr>
      </p:pic>
      <p:sp>
        <p:nvSpPr>
          <p:cNvPr id="6" name="Google Shape;75;p16">
            <a:extLst>
              <a:ext uri="{FF2B5EF4-FFF2-40B4-BE49-F238E27FC236}">
                <a16:creationId xmlns:a16="http://schemas.microsoft.com/office/drawing/2014/main" id="{BD725ECD-8F11-8587-55BB-6961ECB07E22}"/>
              </a:ext>
            </a:extLst>
          </p:cNvPr>
          <p:cNvSpPr txBox="1">
            <a:spLocks/>
          </p:cNvSpPr>
          <p:nvPr/>
        </p:nvSpPr>
        <p:spPr>
          <a:xfrm>
            <a:off x="1671709" y="965075"/>
            <a:ext cx="8520600" cy="5671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defTabSz="914400">
              <a:lnSpc>
                <a:spcPct val="100000"/>
              </a:lnSpc>
              <a:spcAft>
                <a:spcPts val="1200"/>
              </a:spcAft>
              <a:buFont typeface="Arial"/>
              <a:buNone/>
            </a:pPr>
            <a:r>
              <a:rPr lang="en-US" sz="2400" kern="0" dirty="0">
                <a:solidFill>
                  <a:schemeClr val="tx1"/>
                </a:solidFill>
                <a:latin typeface="Josefin Sans"/>
                <a:ea typeface="Josefin Sans"/>
                <a:cs typeface="Josefin Sans"/>
                <a:sym typeface="Josefin Sans"/>
              </a:rPr>
              <a:t>How effective is the vaccine in these vials?</a:t>
            </a:r>
          </a:p>
        </p:txBody>
      </p:sp>
      <p:sp>
        <p:nvSpPr>
          <p:cNvPr id="7" name="TextBox 6">
            <a:extLst>
              <a:ext uri="{FF2B5EF4-FFF2-40B4-BE49-F238E27FC236}">
                <a16:creationId xmlns:a16="http://schemas.microsoft.com/office/drawing/2014/main" id="{B111B49D-CEE5-28A0-FA83-8F7E166E192F}"/>
              </a:ext>
            </a:extLst>
          </p:cNvPr>
          <p:cNvSpPr txBox="1"/>
          <p:nvPr/>
        </p:nvSpPr>
        <p:spPr>
          <a:xfrm>
            <a:off x="4792322" y="2541734"/>
            <a:ext cx="2279374" cy="1554272"/>
          </a:xfrm>
          <a:prstGeom prst="rect">
            <a:avLst/>
          </a:prstGeom>
          <a:noFill/>
        </p:spPr>
        <p:txBody>
          <a:bodyPr wrap="square" rtlCol="0">
            <a:spAutoFit/>
          </a:bodyPr>
          <a:lstStyle/>
          <a:p>
            <a:pPr algn="ctr"/>
            <a:r>
              <a:rPr lang="en-US" sz="9500" b="1" dirty="0">
                <a:solidFill>
                  <a:srgbClr val="FF0000"/>
                </a:solidFill>
              </a:rPr>
              <a:t>0%</a:t>
            </a:r>
          </a:p>
        </p:txBody>
      </p:sp>
    </p:spTree>
    <p:extLst>
      <p:ext uri="{BB962C8B-B14F-4D97-AF65-F5344CB8AC3E}">
        <p14:creationId xmlns:p14="http://schemas.microsoft.com/office/powerpoint/2010/main" val="5465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How to deal with myths</a:t>
            </a:r>
          </a:p>
        </p:txBody>
      </p:sp>
      <p:pic>
        <p:nvPicPr>
          <p:cNvPr id="5" name="Picture 4">
            <a:extLst>
              <a:ext uri="{FF2B5EF4-FFF2-40B4-BE49-F238E27FC236}">
                <a16:creationId xmlns:a16="http://schemas.microsoft.com/office/drawing/2014/main" id="{4B8B6B99-A9C9-44F2-14D2-76DDB1DCF930}"/>
              </a:ext>
            </a:extLst>
          </p:cNvPr>
          <p:cNvPicPr>
            <a:picLocks noChangeAspect="1"/>
          </p:cNvPicPr>
          <p:nvPr/>
        </p:nvPicPr>
        <p:blipFill>
          <a:blip r:embed="rId2"/>
          <a:stretch>
            <a:fillRect/>
          </a:stretch>
        </p:blipFill>
        <p:spPr>
          <a:xfrm>
            <a:off x="1911798" y="3029242"/>
            <a:ext cx="2194849" cy="2854016"/>
          </a:xfrm>
          <a:prstGeom prst="rect">
            <a:avLst/>
          </a:prstGeom>
        </p:spPr>
      </p:pic>
      <p:sp>
        <p:nvSpPr>
          <p:cNvPr id="8" name="TextBox 7">
            <a:extLst>
              <a:ext uri="{FF2B5EF4-FFF2-40B4-BE49-F238E27FC236}">
                <a16:creationId xmlns:a16="http://schemas.microsoft.com/office/drawing/2014/main" id="{7A5AD03C-C76C-A6FB-DD83-28A7F9BC10E1}"/>
              </a:ext>
            </a:extLst>
          </p:cNvPr>
          <p:cNvSpPr txBox="1"/>
          <p:nvPr/>
        </p:nvSpPr>
        <p:spPr>
          <a:xfrm>
            <a:off x="836507" y="5897979"/>
            <a:ext cx="4572000" cy="246221"/>
          </a:xfrm>
          <a:prstGeom prst="rect">
            <a:avLst/>
          </a:prstGeom>
          <a:noFill/>
        </p:spPr>
        <p:txBody>
          <a:bodyPr wrap="square">
            <a:spAutoFit/>
          </a:bodyPr>
          <a:lstStyle/>
          <a:p>
            <a:r>
              <a:rPr lang="en-US" sz="1000" dirty="0">
                <a:hlinkClick r:id="rId3"/>
              </a:rPr>
              <a:t>https://www.climatechangecommunication.org/debunking-handbook-2020/</a:t>
            </a:r>
            <a:r>
              <a:rPr lang="en-US" sz="1000" dirty="0"/>
              <a:t> </a:t>
            </a:r>
          </a:p>
        </p:txBody>
      </p:sp>
      <p:sp>
        <p:nvSpPr>
          <p:cNvPr id="10" name="Title 1">
            <a:extLst>
              <a:ext uri="{FF2B5EF4-FFF2-40B4-BE49-F238E27FC236}">
                <a16:creationId xmlns:a16="http://schemas.microsoft.com/office/drawing/2014/main" id="{C3C7472D-6414-1B42-0A76-B59BDC709F3D}"/>
              </a:ext>
            </a:extLst>
          </p:cNvPr>
          <p:cNvSpPr txBox="1">
            <a:spLocks/>
          </p:cNvSpPr>
          <p:nvPr/>
        </p:nvSpPr>
        <p:spPr>
          <a:xfrm>
            <a:off x="523164" y="1902571"/>
            <a:ext cx="5198686" cy="17459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914400"/>
            <a:r>
              <a:rPr lang="en-US" kern="0" dirty="0"/>
              <a:t>“Pre-bunking” to cultivate “cognitive antibodies”</a:t>
            </a:r>
          </a:p>
        </p:txBody>
      </p:sp>
      <p:sp>
        <p:nvSpPr>
          <p:cNvPr id="4" name="TextBox 3">
            <a:extLst>
              <a:ext uri="{FF2B5EF4-FFF2-40B4-BE49-F238E27FC236}">
                <a16:creationId xmlns:a16="http://schemas.microsoft.com/office/drawing/2014/main" id="{6EE3BA00-DB90-DE9C-3816-E5EB56C7B397}"/>
              </a:ext>
            </a:extLst>
          </p:cNvPr>
          <p:cNvSpPr txBox="1"/>
          <p:nvPr/>
        </p:nvSpPr>
        <p:spPr>
          <a:xfrm>
            <a:off x="5721850" y="1902571"/>
            <a:ext cx="6155140" cy="3877985"/>
          </a:xfrm>
          <a:prstGeom prst="rect">
            <a:avLst/>
          </a:prstGeom>
          <a:noFill/>
        </p:spPr>
        <p:txBody>
          <a:bodyPr wrap="square">
            <a:spAutoFit/>
          </a:bodyPr>
          <a:lstStyle/>
          <a:p>
            <a:pPr marL="685800" indent="-342900">
              <a:lnSpc>
                <a:spcPct val="100000"/>
              </a:lnSpc>
              <a:spcAft>
                <a:spcPts val="1200"/>
              </a:spcAft>
              <a:buFont typeface="Arial" panose="020B0604020202020204" pitchFamily="34" charset="0"/>
              <a:buChar char="•"/>
            </a:pPr>
            <a:r>
              <a:rPr lang="en-US" sz="2400" dirty="0">
                <a:latin typeface="Josefin Sans"/>
                <a:ea typeface="Josefin Sans"/>
                <a:cs typeface="Josefin Sans"/>
                <a:sym typeface="Josefin Sans"/>
              </a:rPr>
              <a:t>Because misinformation is sticky, it’s best preempted</a:t>
            </a:r>
          </a:p>
          <a:p>
            <a:pPr marL="685800" indent="-342900">
              <a:lnSpc>
                <a:spcPct val="100000"/>
              </a:lnSpc>
              <a:spcAft>
                <a:spcPts val="1200"/>
              </a:spcAft>
              <a:buFont typeface="Arial" panose="020B0604020202020204" pitchFamily="34" charset="0"/>
              <a:buChar char="•"/>
            </a:pPr>
            <a:r>
              <a:rPr lang="en-US" sz="2400" dirty="0">
                <a:latin typeface="Josefin Sans"/>
                <a:ea typeface="Josefin Sans"/>
                <a:cs typeface="Josefin Sans"/>
                <a:sym typeface="Josefin Sans"/>
              </a:rPr>
              <a:t>Explain misleading or manipulative argumentation strategies to people</a:t>
            </a:r>
          </a:p>
          <a:p>
            <a:pPr marL="685800" indent="-342900">
              <a:lnSpc>
                <a:spcPct val="100000"/>
              </a:lnSpc>
              <a:spcAft>
                <a:spcPts val="1200"/>
              </a:spcAft>
              <a:buFont typeface="Arial" panose="020B0604020202020204" pitchFamily="34" charset="0"/>
              <a:buChar char="•"/>
            </a:pPr>
            <a:r>
              <a:rPr lang="en-US" sz="2400" dirty="0">
                <a:latin typeface="Josefin Sans"/>
                <a:ea typeface="Josefin Sans"/>
                <a:cs typeface="Josefin Sans"/>
                <a:sym typeface="Josefin Sans"/>
              </a:rPr>
              <a:t>“This is what you’re going to see if you look for this on the Internet…”</a:t>
            </a:r>
          </a:p>
          <a:p>
            <a:pPr marL="685800" indent="-342900">
              <a:lnSpc>
                <a:spcPct val="100000"/>
              </a:lnSpc>
              <a:spcAft>
                <a:spcPts val="1200"/>
              </a:spcAft>
              <a:buFont typeface="Arial" panose="020B0604020202020204" pitchFamily="34" charset="0"/>
              <a:buChar char="•"/>
            </a:pPr>
            <a:r>
              <a:rPr lang="en-US" sz="2400" dirty="0">
                <a:latin typeface="Josefin Sans"/>
                <a:ea typeface="Josefin Sans"/>
                <a:cs typeface="Josefin Sans"/>
                <a:sym typeface="Josefin Sans"/>
              </a:rPr>
              <a:t>“The media sometimes does not check facts before publishing information that turns out to be inaccurate.”</a:t>
            </a:r>
          </a:p>
        </p:txBody>
      </p:sp>
    </p:spTree>
    <p:extLst>
      <p:ext uri="{BB962C8B-B14F-4D97-AF65-F5344CB8AC3E}">
        <p14:creationId xmlns:p14="http://schemas.microsoft.com/office/powerpoint/2010/main" val="4220758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How to deal with myths</a:t>
            </a:r>
          </a:p>
        </p:txBody>
      </p:sp>
      <p:pic>
        <p:nvPicPr>
          <p:cNvPr id="5" name="Picture 4">
            <a:extLst>
              <a:ext uri="{FF2B5EF4-FFF2-40B4-BE49-F238E27FC236}">
                <a16:creationId xmlns:a16="http://schemas.microsoft.com/office/drawing/2014/main" id="{4B8B6B99-A9C9-44F2-14D2-76DDB1DCF930}"/>
              </a:ext>
            </a:extLst>
          </p:cNvPr>
          <p:cNvPicPr>
            <a:picLocks noChangeAspect="1"/>
          </p:cNvPicPr>
          <p:nvPr/>
        </p:nvPicPr>
        <p:blipFill>
          <a:blip r:embed="rId2"/>
          <a:stretch>
            <a:fillRect/>
          </a:stretch>
        </p:blipFill>
        <p:spPr>
          <a:xfrm>
            <a:off x="1735597" y="2890972"/>
            <a:ext cx="2194849" cy="2854016"/>
          </a:xfrm>
          <a:prstGeom prst="rect">
            <a:avLst/>
          </a:prstGeom>
        </p:spPr>
      </p:pic>
      <p:sp>
        <p:nvSpPr>
          <p:cNvPr id="8" name="TextBox 7">
            <a:extLst>
              <a:ext uri="{FF2B5EF4-FFF2-40B4-BE49-F238E27FC236}">
                <a16:creationId xmlns:a16="http://schemas.microsoft.com/office/drawing/2014/main" id="{7A5AD03C-C76C-A6FB-DD83-28A7F9BC10E1}"/>
              </a:ext>
            </a:extLst>
          </p:cNvPr>
          <p:cNvSpPr txBox="1"/>
          <p:nvPr/>
        </p:nvSpPr>
        <p:spPr>
          <a:xfrm>
            <a:off x="779034" y="5746219"/>
            <a:ext cx="4572000" cy="246221"/>
          </a:xfrm>
          <a:prstGeom prst="rect">
            <a:avLst/>
          </a:prstGeom>
          <a:noFill/>
        </p:spPr>
        <p:txBody>
          <a:bodyPr wrap="square">
            <a:spAutoFit/>
          </a:bodyPr>
          <a:lstStyle/>
          <a:p>
            <a:r>
              <a:rPr lang="en-US" sz="1000" dirty="0">
                <a:hlinkClick r:id="rId3"/>
              </a:rPr>
              <a:t>https://www.climatechangecommunication.org/debunking-handbook-2020/</a:t>
            </a:r>
            <a:r>
              <a:rPr lang="en-US" sz="1000" dirty="0"/>
              <a:t> </a:t>
            </a:r>
          </a:p>
        </p:txBody>
      </p:sp>
      <p:pic>
        <p:nvPicPr>
          <p:cNvPr id="9" name="Picture 8">
            <a:extLst>
              <a:ext uri="{FF2B5EF4-FFF2-40B4-BE49-F238E27FC236}">
                <a16:creationId xmlns:a16="http://schemas.microsoft.com/office/drawing/2014/main" id="{6C1C4587-634C-5BE6-59C5-BCFD3579CC68}"/>
              </a:ext>
            </a:extLst>
          </p:cNvPr>
          <p:cNvPicPr>
            <a:picLocks noChangeAspect="1"/>
          </p:cNvPicPr>
          <p:nvPr/>
        </p:nvPicPr>
        <p:blipFill rotWithShape="1">
          <a:blip r:embed="rId4"/>
          <a:srcRect l="4224" t="2991" r="3867" b="4033"/>
          <a:stretch/>
        </p:blipFill>
        <p:spPr>
          <a:xfrm>
            <a:off x="5899701" y="1690688"/>
            <a:ext cx="5977289" cy="4054300"/>
          </a:xfrm>
          <a:prstGeom prst="rect">
            <a:avLst/>
          </a:prstGeom>
        </p:spPr>
      </p:pic>
      <p:sp>
        <p:nvSpPr>
          <p:cNvPr id="10" name="Title 1">
            <a:extLst>
              <a:ext uri="{FF2B5EF4-FFF2-40B4-BE49-F238E27FC236}">
                <a16:creationId xmlns:a16="http://schemas.microsoft.com/office/drawing/2014/main" id="{C3C7472D-6414-1B42-0A76-B59BDC709F3D}"/>
              </a:ext>
            </a:extLst>
          </p:cNvPr>
          <p:cNvSpPr txBox="1">
            <a:spLocks/>
          </p:cNvSpPr>
          <p:nvPr/>
        </p:nvSpPr>
        <p:spPr>
          <a:xfrm>
            <a:off x="315010" y="1770940"/>
            <a:ext cx="5036024" cy="17459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914400"/>
            <a:r>
              <a:rPr lang="en-US" kern="0" dirty="0"/>
              <a:t>Debunk Often and Do It Properly</a:t>
            </a:r>
          </a:p>
        </p:txBody>
      </p:sp>
    </p:spTree>
    <p:extLst>
      <p:ext uri="{BB962C8B-B14F-4D97-AF65-F5344CB8AC3E}">
        <p14:creationId xmlns:p14="http://schemas.microsoft.com/office/powerpoint/2010/main" val="287283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92500" lnSpcReduction="20000"/>
          </a:bodyPr>
          <a:lstStyle/>
          <a:p>
            <a:pPr marL="342900">
              <a:lnSpc>
                <a:spcPct val="100000"/>
              </a:lnSpc>
              <a:spcAft>
                <a:spcPts val="1200"/>
              </a:spcAft>
            </a:pPr>
            <a:r>
              <a:rPr lang="en-US" sz="2800" dirty="0">
                <a:latin typeface="Josefin Sans"/>
                <a:ea typeface="Josefin Sans"/>
                <a:cs typeface="Josefin Sans"/>
                <a:sym typeface="Josefin Sans"/>
              </a:rPr>
              <a:t>The </a:t>
            </a:r>
            <a:r>
              <a:rPr lang="en-US" sz="2800" b="1" u="sng" dirty="0">
                <a:latin typeface="Josefin Sans"/>
                <a:ea typeface="Josefin Sans"/>
                <a:cs typeface="Josefin Sans"/>
                <a:sym typeface="Josefin Sans"/>
              </a:rPr>
              <a:t>What</a:t>
            </a:r>
            <a:r>
              <a:rPr lang="en-US" sz="2800" dirty="0">
                <a:latin typeface="Josefin Sans"/>
                <a:ea typeface="Josefin Sans"/>
                <a:cs typeface="Josefin Sans"/>
                <a:sym typeface="Josefin Sans"/>
              </a:rPr>
              <a:t> AND the </a:t>
            </a:r>
            <a:r>
              <a:rPr lang="en-US" sz="2800" b="1" u="sng" dirty="0">
                <a:latin typeface="Josefin Sans"/>
                <a:ea typeface="Josefin Sans"/>
                <a:cs typeface="Josefin Sans"/>
                <a:sym typeface="Josefin Sans"/>
              </a:rPr>
              <a:t>How</a:t>
            </a:r>
            <a:r>
              <a:rPr lang="en-US" sz="2800" dirty="0">
                <a:latin typeface="Josefin Sans"/>
                <a:ea typeface="Josefin Sans"/>
                <a:cs typeface="Josefin Sans"/>
                <a:sym typeface="Josefin Sans"/>
              </a:rPr>
              <a:t> matter</a:t>
            </a:r>
            <a:endParaRPr lang="en-US" sz="2800" b="1" u="sng" dirty="0">
              <a:latin typeface="Josefin Sans"/>
              <a:ea typeface="Josefin Sans"/>
              <a:cs typeface="Josefin Sans"/>
              <a:sym typeface="Josefin Sans"/>
            </a:endParaRPr>
          </a:p>
          <a:p>
            <a:pPr marL="342900">
              <a:lnSpc>
                <a:spcPct val="100000"/>
              </a:lnSpc>
              <a:spcAft>
                <a:spcPts val="1200"/>
              </a:spcAft>
            </a:pPr>
            <a:r>
              <a:rPr lang="en-US" dirty="0">
                <a:latin typeface="Josefin Sans"/>
                <a:ea typeface="Josefin Sans"/>
                <a:cs typeface="Josefin Sans"/>
                <a:sym typeface="Josefin Sans"/>
              </a:rPr>
              <a:t>Avoid traps: The “Lecture Trap” or “Persuasion Trap”</a:t>
            </a:r>
          </a:p>
          <a:p>
            <a:pPr marL="342900">
              <a:lnSpc>
                <a:spcPct val="100000"/>
              </a:lnSpc>
              <a:spcAft>
                <a:spcPts val="1200"/>
              </a:spcAft>
            </a:pPr>
            <a:r>
              <a:rPr lang="en-US" dirty="0">
                <a:latin typeface="Josefin Sans"/>
                <a:ea typeface="Josefin Sans"/>
                <a:cs typeface="Josefin Sans"/>
                <a:sym typeface="Josefin Sans"/>
              </a:rPr>
              <a:t>Avoid ”fear appeals” or “data-dumps”</a:t>
            </a:r>
          </a:p>
          <a:p>
            <a:pPr marL="342900">
              <a:lnSpc>
                <a:spcPct val="100000"/>
              </a:lnSpc>
              <a:spcAft>
                <a:spcPts val="1200"/>
              </a:spcAft>
            </a:pPr>
            <a:r>
              <a:rPr lang="en-US" sz="2800" b="1" dirty="0">
                <a:latin typeface="Josefin Sans"/>
                <a:ea typeface="Josefin Sans"/>
                <a:cs typeface="Josefin Sans"/>
                <a:sym typeface="Josefin Sans"/>
              </a:rPr>
              <a:t>Presumptive</a:t>
            </a:r>
            <a:r>
              <a:rPr lang="en-US" sz="2800" dirty="0">
                <a:latin typeface="Josefin Sans"/>
                <a:ea typeface="Josefin Sans"/>
                <a:cs typeface="Josefin Sans"/>
                <a:sym typeface="Josefin Sans"/>
              </a:rPr>
              <a:t> recommendations work</a:t>
            </a:r>
          </a:p>
          <a:p>
            <a:pPr marL="342900">
              <a:lnSpc>
                <a:spcPct val="100000"/>
              </a:lnSpc>
              <a:spcAft>
                <a:spcPts val="1200"/>
              </a:spcAft>
            </a:pPr>
            <a:r>
              <a:rPr lang="en-US" sz="2800" dirty="0">
                <a:latin typeface="Josefin Sans"/>
                <a:ea typeface="Josefin Sans"/>
                <a:cs typeface="Josefin Sans"/>
                <a:sym typeface="Josefin Sans"/>
              </a:rPr>
              <a:t>Make a </a:t>
            </a:r>
            <a:r>
              <a:rPr lang="en-US" sz="2800" b="1" dirty="0">
                <a:latin typeface="Josefin Sans"/>
                <a:ea typeface="Josefin Sans"/>
                <a:cs typeface="Josefin Sans"/>
                <a:sym typeface="Josefin Sans"/>
              </a:rPr>
              <a:t>strong recommendation</a:t>
            </a:r>
          </a:p>
          <a:p>
            <a:pPr marL="342900">
              <a:lnSpc>
                <a:spcPct val="100000"/>
              </a:lnSpc>
              <a:spcAft>
                <a:spcPts val="1200"/>
              </a:spcAft>
            </a:pPr>
            <a:r>
              <a:rPr lang="en-US" sz="2800" dirty="0">
                <a:latin typeface="Josefin Sans"/>
                <a:ea typeface="Josefin Sans"/>
                <a:cs typeface="Josefin Sans"/>
                <a:sym typeface="Josefin Sans"/>
              </a:rPr>
              <a:t>Utilize </a:t>
            </a:r>
            <a:r>
              <a:rPr lang="en-US" sz="2800" b="1" dirty="0">
                <a:latin typeface="Josefin Sans"/>
                <a:ea typeface="Josefin Sans"/>
                <a:cs typeface="Josefin Sans"/>
                <a:sym typeface="Josefin Sans"/>
              </a:rPr>
              <a:t>motivational interviewing </a:t>
            </a:r>
            <a:r>
              <a:rPr lang="en-US" sz="2800" dirty="0">
                <a:latin typeface="Josefin Sans"/>
                <a:ea typeface="Josefin Sans"/>
                <a:cs typeface="Josefin Sans"/>
                <a:sym typeface="Josefin Sans"/>
              </a:rPr>
              <a:t>”light”</a:t>
            </a:r>
          </a:p>
          <a:p>
            <a:pPr marL="342900">
              <a:lnSpc>
                <a:spcPct val="100000"/>
              </a:lnSpc>
              <a:spcAft>
                <a:spcPts val="1200"/>
              </a:spcAft>
            </a:pPr>
            <a:r>
              <a:rPr lang="en-US" sz="2800" dirty="0">
                <a:latin typeface="Josefin Sans"/>
                <a:ea typeface="Josefin Sans"/>
                <a:cs typeface="Josefin Sans"/>
                <a:sym typeface="Josefin Sans"/>
              </a:rPr>
              <a:t>Don’t forget to “debunk” and “pre-bunk”</a:t>
            </a:r>
          </a:p>
          <a:p>
            <a:endParaRPr lang="en-US" dirty="0"/>
          </a:p>
        </p:txBody>
      </p:sp>
    </p:spTree>
    <p:extLst>
      <p:ext uri="{BB962C8B-B14F-4D97-AF65-F5344CB8AC3E}">
        <p14:creationId xmlns:p14="http://schemas.microsoft.com/office/powerpoint/2010/main" val="2134822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Resources for you</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85000" lnSpcReduction="20000"/>
          </a:bodyPr>
          <a:lstStyle/>
          <a:p>
            <a:pPr marL="342900">
              <a:lnSpc>
                <a:spcPct val="100000"/>
              </a:lnSpc>
              <a:spcAft>
                <a:spcPts val="1200"/>
              </a:spcAft>
            </a:pPr>
            <a:r>
              <a:rPr lang="en-US" sz="2800" dirty="0">
                <a:latin typeface="Josefin Sans"/>
                <a:ea typeface="Josefin Sans"/>
                <a:cs typeface="Josefin Sans"/>
                <a:sym typeface="Josefin Sans"/>
              </a:rPr>
              <a:t>CDC’s vaccine web section </a:t>
            </a:r>
            <a:r>
              <a:rPr lang="en-US" sz="2800" dirty="0">
                <a:latin typeface="Josefin Sans"/>
                <a:ea typeface="Josefin Sans"/>
                <a:cs typeface="Josefin Sans"/>
                <a:sym typeface="Josefin Sans"/>
                <a:hlinkClick r:id="rId2"/>
              </a:rPr>
              <a:t>www.cdc.gov/vaccines</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CDC’s “Provider Resources for Vaccine Conversations with Parents”  </a:t>
            </a:r>
            <a:r>
              <a:rPr lang="en-US" sz="2800" dirty="0">
                <a:latin typeface="Josefin Sans"/>
                <a:ea typeface="Josefin Sans"/>
                <a:cs typeface="Josefin Sans"/>
                <a:sym typeface="Josefin Sans"/>
                <a:hlinkClick r:id="rId3"/>
              </a:rPr>
              <a:t>www.cdc.gov/vaccines/conversations</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IAC’s Responding to Concerns web section </a:t>
            </a:r>
            <a:r>
              <a:rPr lang="en-US" sz="2800" dirty="0">
                <a:latin typeface="Josefin Sans"/>
                <a:ea typeface="Josefin Sans"/>
                <a:cs typeface="Josefin Sans"/>
                <a:sym typeface="Josefin Sans"/>
                <a:hlinkClick r:id="rId4"/>
              </a:rPr>
              <a:t>www.immunize.org/concerns</a:t>
            </a:r>
            <a:r>
              <a:rPr lang="en-US" sz="2800" dirty="0">
                <a:latin typeface="Josefin Sans"/>
                <a:ea typeface="Josefin Sans"/>
                <a:cs typeface="Josefin Sans"/>
                <a:sym typeface="Josefin Sans"/>
              </a:rPr>
              <a:t>  and Talking with Parents web section </a:t>
            </a:r>
            <a:r>
              <a:rPr lang="en-US" sz="2800" dirty="0">
                <a:latin typeface="Josefin Sans"/>
                <a:ea typeface="Josefin Sans"/>
                <a:cs typeface="Josefin Sans"/>
                <a:sym typeface="Josefin Sans"/>
                <a:hlinkClick r:id="rId5"/>
              </a:rPr>
              <a:t>www.immunize.org/concerns/comm_talk.asp</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Vaccine Education Center </a:t>
            </a:r>
            <a:r>
              <a:rPr lang="en-US" sz="2800" dirty="0">
                <a:latin typeface="Josefin Sans"/>
                <a:ea typeface="Josefin Sans"/>
                <a:cs typeface="Josefin Sans"/>
                <a:sym typeface="Josefin Sans"/>
                <a:hlinkClick r:id="rId6"/>
              </a:rPr>
              <a:t>www.vaccine.chop.edu</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AAP’s immunization website </a:t>
            </a:r>
            <a:r>
              <a:rPr lang="en-US" sz="2800" dirty="0">
                <a:latin typeface="Josefin Sans"/>
                <a:ea typeface="Josefin Sans"/>
                <a:cs typeface="Josefin Sans"/>
                <a:sym typeface="Josefin Sans"/>
                <a:hlinkClick r:id="rId7"/>
              </a:rPr>
              <a:t>www.aap.org/immunization</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pitchFamily="2" charset="77"/>
                <a:ea typeface="Josefin Sans"/>
                <a:cs typeface="Josefin Sans"/>
                <a:sym typeface="Josefin Sans"/>
              </a:rPr>
              <a:t>The debunking handbook </a:t>
            </a:r>
            <a:r>
              <a:rPr lang="en-US" sz="2800" dirty="0">
                <a:latin typeface="Josefin Sans" pitchFamily="2" charset="77"/>
                <a:hlinkClick r:id="rId8"/>
              </a:rPr>
              <a:t>https://www.climatechangecommunication.org/debunking-handbook-2020/</a:t>
            </a:r>
            <a:r>
              <a:rPr lang="en-US" sz="2800" dirty="0">
                <a:latin typeface="Josefin Sans" pitchFamily="2" charset="77"/>
              </a:rPr>
              <a:t> </a:t>
            </a:r>
          </a:p>
        </p:txBody>
      </p:sp>
    </p:spTree>
    <p:extLst>
      <p:ext uri="{BB962C8B-B14F-4D97-AF65-F5344CB8AC3E}">
        <p14:creationId xmlns:p14="http://schemas.microsoft.com/office/powerpoint/2010/main" val="2091005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Resources for parents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92500" lnSpcReduction="10000"/>
          </a:bodyPr>
          <a:lstStyle/>
          <a:p>
            <a:pPr marL="342900">
              <a:lnSpc>
                <a:spcPct val="100000"/>
              </a:lnSpc>
              <a:spcAft>
                <a:spcPts val="1200"/>
              </a:spcAft>
            </a:pPr>
            <a:r>
              <a:rPr lang="en-US" sz="2800" dirty="0">
                <a:latin typeface="Josefin Sans"/>
                <a:ea typeface="Josefin Sans"/>
                <a:cs typeface="Josefin Sans"/>
                <a:sym typeface="Josefin Sans"/>
              </a:rPr>
              <a:t>Handouts for communicating with parents and patients from IAC </a:t>
            </a:r>
            <a:r>
              <a:rPr lang="en-US" sz="2800" dirty="0">
                <a:latin typeface="Josefin Sans"/>
                <a:ea typeface="Josefin Sans"/>
                <a:cs typeface="Josefin Sans"/>
                <a:sym typeface="Josefin Sans"/>
                <a:hlinkClick r:id="rId2"/>
              </a:rPr>
              <a:t>www.immunize.org/handouts/discussing-vaccines-parents.asp</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IAC’s website for the public </a:t>
            </a:r>
            <a:r>
              <a:rPr lang="en-US" sz="2800" dirty="0">
                <a:latin typeface="Josefin Sans"/>
                <a:ea typeface="Josefin Sans"/>
                <a:cs typeface="Josefin Sans"/>
                <a:sym typeface="Josefin Sans"/>
                <a:hlinkClick r:id="rId3"/>
              </a:rPr>
              <a:t>www.vaccineinformation.org</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CDC’s “Parents Guide to Childhood Immunization” </a:t>
            </a:r>
            <a:r>
              <a:rPr lang="en-US" sz="2800" dirty="0">
                <a:latin typeface="Josefin Sans"/>
                <a:ea typeface="Josefin Sans"/>
                <a:cs typeface="Josefin Sans"/>
                <a:sym typeface="Josefin Sans"/>
                <a:hlinkClick r:id="rId4"/>
              </a:rPr>
              <a:t>www.cdc.gov/vaccines/pubs/parents-guide</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CDC’s “Provider Resources for Vaccine Conversations with Parents”  </a:t>
            </a:r>
            <a:r>
              <a:rPr lang="en-US" sz="2800" dirty="0">
                <a:latin typeface="Josefin Sans"/>
                <a:ea typeface="Josefin Sans"/>
                <a:cs typeface="Josefin Sans"/>
                <a:sym typeface="Josefin Sans"/>
                <a:hlinkClick r:id="rId5"/>
              </a:rPr>
              <a:t>www.cdc.gov/vaccines/conversations</a:t>
            </a:r>
            <a:r>
              <a:rPr lang="en-US" sz="2800" dirty="0">
                <a:latin typeface="Josefin Sans"/>
                <a:ea typeface="Josefin Sans"/>
                <a:cs typeface="Josefin Sans"/>
                <a:sym typeface="Josefin Sans"/>
              </a:rPr>
              <a:t> </a:t>
            </a:r>
          </a:p>
          <a:p>
            <a:pPr marL="342900">
              <a:lnSpc>
                <a:spcPct val="100000"/>
              </a:lnSpc>
              <a:spcAft>
                <a:spcPts val="1200"/>
              </a:spcAft>
            </a:pPr>
            <a:r>
              <a:rPr lang="en-US" sz="2800" dirty="0">
                <a:latin typeface="Josefin Sans"/>
                <a:ea typeface="Josefin Sans"/>
                <a:cs typeface="Josefin Sans"/>
                <a:sym typeface="Josefin Sans"/>
              </a:rPr>
              <a:t>Every Child By Two’s websites: </a:t>
            </a:r>
            <a:r>
              <a:rPr lang="en-US" sz="2800" dirty="0">
                <a:latin typeface="Josefin Sans"/>
                <a:ea typeface="Josefin Sans"/>
                <a:cs typeface="Josefin Sans"/>
                <a:sym typeface="Josefin Sans"/>
                <a:hlinkClick r:id="rId6"/>
              </a:rPr>
              <a:t>http://www.ecbt.org</a:t>
            </a:r>
            <a:r>
              <a:rPr lang="en-US" sz="2800" dirty="0">
                <a:latin typeface="Josefin Sans"/>
                <a:ea typeface="Josefin Sans"/>
                <a:cs typeface="Josefin Sans"/>
                <a:sym typeface="Josefin Sans"/>
              </a:rPr>
              <a:t>  and </a:t>
            </a:r>
            <a:r>
              <a:rPr lang="en-US" sz="2800" dirty="0">
                <a:latin typeface="Josefin Sans"/>
                <a:ea typeface="Josefin Sans"/>
                <a:cs typeface="Josefin Sans"/>
                <a:sym typeface="Josefin Sans"/>
                <a:hlinkClick r:id="rId7"/>
              </a:rPr>
              <a:t>www.vaccinateyourbaby.org</a:t>
            </a:r>
            <a:r>
              <a:rPr lang="en-US" sz="2800" dirty="0">
                <a:latin typeface="Josefin Sans"/>
                <a:ea typeface="Josefin Sans"/>
                <a:cs typeface="Josefin Sans"/>
                <a:sym typeface="Josefin Sans"/>
              </a:rPr>
              <a:t> </a:t>
            </a:r>
          </a:p>
        </p:txBody>
      </p:sp>
    </p:spTree>
    <p:extLst>
      <p:ext uri="{BB962C8B-B14F-4D97-AF65-F5344CB8AC3E}">
        <p14:creationId xmlns:p14="http://schemas.microsoft.com/office/powerpoint/2010/main" val="4091582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a:bodyPr>
          <a:lstStyle/>
          <a:p>
            <a:pPr marL="342900">
              <a:lnSpc>
                <a:spcPct val="100000"/>
              </a:lnSpc>
              <a:spcAft>
                <a:spcPts val="1200"/>
              </a:spcAft>
            </a:pPr>
            <a:r>
              <a:rPr lang="en-US" b="1" dirty="0">
                <a:latin typeface="Josefin Sans" pitchFamily="2" charset="77"/>
                <a:ea typeface="Josefin Sans"/>
                <a:cs typeface="Josefin Sans"/>
                <a:sym typeface="Josefin Sans"/>
              </a:rPr>
              <a:t>Dr. Sean O’Leary, MD, MPH</a:t>
            </a:r>
            <a:r>
              <a:rPr lang="en-US" dirty="0">
                <a:latin typeface="Josefin Sans" pitchFamily="2" charset="77"/>
                <a:ea typeface="Josefin Sans"/>
                <a:cs typeface="Josefin Sans"/>
                <a:sym typeface="Josefin Sans"/>
              </a:rPr>
              <a:t> - Professor of Pediatrics, University of Colorado School of Medicine/Children’s Hospital Colorado/ACCORDS. Chair, Committee on Infectious Disease – AAP; </a:t>
            </a:r>
            <a:r>
              <a:rPr lang="en-US" dirty="0">
                <a:latin typeface="Josefin Sans" pitchFamily="2" charset="77"/>
              </a:rPr>
              <a:t>Liaison Member, ACIP, representing AAP.</a:t>
            </a:r>
            <a:endParaRPr lang="en-US" dirty="0">
              <a:latin typeface="Josefin Sans" pitchFamily="2" charset="77"/>
              <a:ea typeface="Josefin Sans"/>
              <a:cs typeface="Josefin Sans"/>
              <a:sym typeface="Josefin Sans"/>
            </a:endParaRPr>
          </a:p>
        </p:txBody>
      </p:sp>
    </p:spTree>
    <p:extLst>
      <p:ext uri="{BB962C8B-B14F-4D97-AF65-F5344CB8AC3E}">
        <p14:creationId xmlns:p14="http://schemas.microsoft.com/office/powerpoint/2010/main" val="1444202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04670C-E670-CE47-9545-E6736381D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7001"/>
            <a:ext cx="12191999" cy="7052001"/>
          </a:xfrm>
          <a:prstGeom prst="rect">
            <a:avLst/>
          </a:prstGeom>
        </p:spPr>
      </p:pic>
      <p:pic>
        <p:nvPicPr>
          <p:cNvPr id="7" name="Graphic 6">
            <a:extLst>
              <a:ext uri="{FF2B5EF4-FFF2-40B4-BE49-F238E27FC236}">
                <a16:creationId xmlns:a16="http://schemas.microsoft.com/office/drawing/2014/main" id="{9E212526-7E39-4267-BC72-9376C3B84B4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42"/>
          <a:stretch/>
        </p:blipFill>
        <p:spPr>
          <a:xfrm>
            <a:off x="-1" y="-536926"/>
            <a:ext cx="12192000" cy="2319060"/>
          </a:xfrm>
          <a:prstGeom prst="rect">
            <a:avLst/>
          </a:prstGeom>
        </p:spPr>
      </p:pic>
      <p:pic>
        <p:nvPicPr>
          <p:cNvPr id="9" name="Graphic 8">
            <a:extLst>
              <a:ext uri="{FF2B5EF4-FFF2-40B4-BE49-F238E27FC236}">
                <a16:creationId xmlns:a16="http://schemas.microsoft.com/office/drawing/2014/main" id="{7BBC4C9C-0079-4626-8F80-876EF840B7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1075" y="268232"/>
            <a:ext cx="4519507" cy="1202866"/>
          </a:xfrm>
          <a:prstGeom prst="rect">
            <a:avLst/>
          </a:prstGeom>
        </p:spPr>
      </p:pic>
      <p:sp>
        <p:nvSpPr>
          <p:cNvPr id="8" name="Rectangle 7">
            <a:extLst>
              <a:ext uri="{FF2B5EF4-FFF2-40B4-BE49-F238E27FC236}">
                <a16:creationId xmlns:a16="http://schemas.microsoft.com/office/drawing/2014/main" id="{21D16E26-839C-42A3-B0FE-AAB7B651B245}"/>
              </a:ext>
            </a:extLst>
          </p:cNvPr>
          <p:cNvSpPr/>
          <p:nvPr/>
        </p:nvSpPr>
        <p:spPr>
          <a:xfrm>
            <a:off x="1" y="1782134"/>
            <a:ext cx="7858584" cy="851648"/>
          </a:xfrm>
          <a:prstGeom prst="rect">
            <a:avLst/>
          </a:prstGeom>
          <a:solidFill>
            <a:srgbClr val="CFB87C">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4252A62F-05EB-4F65-B264-EC96156FB30E}"/>
              </a:ext>
            </a:extLst>
          </p:cNvPr>
          <p:cNvSpPr txBox="1">
            <a:spLocks/>
          </p:cNvSpPr>
          <p:nvPr/>
        </p:nvSpPr>
        <p:spPr>
          <a:xfrm>
            <a:off x="228598" y="2030385"/>
            <a:ext cx="7858586" cy="1085490"/>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lumMod val="95000"/>
                  </a:schemeClr>
                </a:solidFill>
                <a:latin typeface="Helvetica" pitchFamily="2" charset="0"/>
              </a:rPr>
              <a:t>THANK YOU</a:t>
            </a:r>
          </a:p>
        </p:txBody>
      </p:sp>
      <p:sp>
        <p:nvSpPr>
          <p:cNvPr id="2" name="Title 1">
            <a:extLst>
              <a:ext uri="{FF2B5EF4-FFF2-40B4-BE49-F238E27FC236}">
                <a16:creationId xmlns:a16="http://schemas.microsoft.com/office/drawing/2014/main" id="{4DC00419-101B-E3C2-7CDE-E11EF32C0FA3}"/>
              </a:ext>
            </a:extLst>
          </p:cNvPr>
          <p:cNvSpPr txBox="1">
            <a:spLocks/>
          </p:cNvSpPr>
          <p:nvPr/>
        </p:nvSpPr>
        <p:spPr>
          <a:xfrm>
            <a:off x="5262640" y="3115875"/>
            <a:ext cx="6847584" cy="989700"/>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00" b="1" dirty="0">
                <a:solidFill>
                  <a:schemeClr val="bg1">
                    <a:lumMod val="95000"/>
                  </a:schemeClr>
                </a:solidFill>
                <a:latin typeface="Helvetica" pitchFamily="2" charset="0"/>
                <a:hlinkClick r:id="rId8">
                  <a:extLst>
                    <a:ext uri="{A12FA001-AC4F-418D-AE19-62706E023703}">
                      <ahyp:hlinkClr xmlns:ahyp="http://schemas.microsoft.com/office/drawing/2018/hyperlinkcolor" val="tx"/>
                    </a:ext>
                  </a:extLst>
                </a:hlinkClick>
              </a:rPr>
              <a:t>David.Higgins@cuanschutz.edu</a:t>
            </a:r>
            <a:endParaRPr lang="en-US" sz="2600" b="1" dirty="0">
              <a:solidFill>
                <a:schemeClr val="bg1">
                  <a:lumMod val="95000"/>
                </a:schemeClr>
              </a:solidFill>
              <a:latin typeface="Helvetica" pitchFamily="2" charset="0"/>
            </a:endParaRPr>
          </a:p>
          <a:p>
            <a:endParaRPr lang="en-US" sz="500" b="1" dirty="0">
              <a:solidFill>
                <a:schemeClr val="bg1">
                  <a:lumMod val="95000"/>
                </a:schemeClr>
              </a:solidFill>
              <a:latin typeface="Helvetica" pitchFamily="2" charset="0"/>
            </a:endParaRPr>
          </a:p>
          <a:p>
            <a:endParaRPr lang="en-US" sz="2600" b="1" dirty="0">
              <a:solidFill>
                <a:schemeClr val="bg1">
                  <a:lumMod val="95000"/>
                </a:schemeClr>
              </a:solidFill>
              <a:latin typeface="Helvetica" pitchFamily="2" charset="0"/>
            </a:endParaRPr>
          </a:p>
        </p:txBody>
      </p:sp>
    </p:spTree>
    <p:extLst>
      <p:ext uri="{BB962C8B-B14F-4D97-AF65-F5344CB8AC3E}">
        <p14:creationId xmlns:p14="http://schemas.microsoft.com/office/powerpoint/2010/main" val="2381354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40000" lnSpcReduction="20000"/>
          </a:bodyPr>
          <a:lstStyle/>
          <a:p>
            <a:r>
              <a:rPr lang="en-US" b="0" i="0" u="none" strike="noStrike" dirty="0" err="1">
                <a:solidFill>
                  <a:srgbClr val="212121"/>
                </a:solidFill>
                <a:effectLst/>
                <a:latin typeface="BlinkMacSystemFont"/>
              </a:rPr>
              <a:t>Seither</a:t>
            </a:r>
            <a:r>
              <a:rPr lang="en-US" b="0" i="0" u="none" strike="noStrike" dirty="0">
                <a:solidFill>
                  <a:srgbClr val="212121"/>
                </a:solidFill>
                <a:effectLst/>
                <a:latin typeface="BlinkMacSystemFont"/>
              </a:rPr>
              <a:t> R, Calhoun K, Yusuf OB, et al. Vaccination Coverage with Selected Vaccines and Exemption Rates Among Children in Kindergarten - United States, 2021-22 School Year. </a:t>
            </a:r>
            <a:r>
              <a:rPr lang="en-US" b="0" i="1" u="none" strike="noStrike" dirty="0">
                <a:solidFill>
                  <a:srgbClr val="212121"/>
                </a:solidFill>
                <a:effectLst/>
                <a:latin typeface="BlinkMacSystemFont"/>
              </a:rPr>
              <a:t>MMWR </a:t>
            </a:r>
            <a:r>
              <a:rPr lang="en-US" b="0" i="1" u="none" strike="noStrike" dirty="0" err="1">
                <a:solidFill>
                  <a:srgbClr val="212121"/>
                </a:solidFill>
                <a:effectLst/>
                <a:latin typeface="BlinkMacSystemFont"/>
              </a:rPr>
              <a:t>Morb</a:t>
            </a:r>
            <a:r>
              <a:rPr lang="en-US" b="0" i="1" u="none" strike="noStrike" dirty="0">
                <a:solidFill>
                  <a:srgbClr val="212121"/>
                </a:solidFill>
                <a:effectLst/>
                <a:latin typeface="BlinkMacSystemFont"/>
              </a:rPr>
              <a:t> Mortal </a:t>
            </a:r>
            <a:r>
              <a:rPr lang="en-US" b="0" i="1" u="none" strike="noStrike" dirty="0" err="1">
                <a:solidFill>
                  <a:srgbClr val="212121"/>
                </a:solidFill>
                <a:effectLst/>
                <a:latin typeface="BlinkMacSystemFont"/>
              </a:rPr>
              <a:t>Wkly</a:t>
            </a:r>
            <a:r>
              <a:rPr lang="en-US" b="0" i="1" u="none" strike="noStrike" dirty="0">
                <a:solidFill>
                  <a:srgbClr val="212121"/>
                </a:solidFill>
                <a:effectLst/>
                <a:latin typeface="BlinkMacSystemFont"/>
              </a:rPr>
              <a:t> Rep</a:t>
            </a:r>
            <a:r>
              <a:rPr lang="en-US" b="0" i="0" u="none" strike="noStrike" dirty="0">
                <a:solidFill>
                  <a:srgbClr val="212121"/>
                </a:solidFill>
                <a:effectLst/>
                <a:latin typeface="BlinkMacSystemFont"/>
              </a:rPr>
              <a:t>. 2023;72(2):26-32. Published 2023 Jan 13. doi:10.15585/mmwr.mm7202a2</a:t>
            </a:r>
          </a:p>
          <a:p>
            <a:r>
              <a:rPr lang="en-US" b="0" i="0" u="none" strike="noStrike" dirty="0">
                <a:solidFill>
                  <a:srgbClr val="212121"/>
                </a:solidFill>
                <a:effectLst/>
                <a:latin typeface="BlinkMacSystemFont"/>
              </a:rPr>
              <a:t>Hill HA, Chen M, Elam-Evans LD, </a:t>
            </a:r>
            <a:r>
              <a:rPr lang="en-US" b="0" i="0" u="none" strike="noStrike" dirty="0" err="1">
                <a:solidFill>
                  <a:srgbClr val="212121"/>
                </a:solidFill>
                <a:effectLst/>
                <a:latin typeface="BlinkMacSystemFont"/>
              </a:rPr>
              <a:t>Yankey</a:t>
            </a:r>
            <a:r>
              <a:rPr lang="en-US" b="0" i="0" u="none" strike="noStrike" dirty="0">
                <a:solidFill>
                  <a:srgbClr val="212121"/>
                </a:solidFill>
                <a:effectLst/>
                <a:latin typeface="BlinkMacSystemFont"/>
              </a:rPr>
              <a:t> D, Singleton JA. Vaccination Coverage by Age 24 Months Among Children Born During 2018-2019 - National Immunization Survey-Child, United States, 2019-2021. </a:t>
            </a:r>
            <a:r>
              <a:rPr lang="en-US" b="0" i="1" u="none" strike="noStrike" dirty="0">
                <a:solidFill>
                  <a:srgbClr val="212121"/>
                </a:solidFill>
                <a:effectLst/>
                <a:latin typeface="BlinkMacSystemFont"/>
              </a:rPr>
              <a:t>MMWR </a:t>
            </a:r>
            <a:r>
              <a:rPr lang="en-US" b="0" i="1" u="none" strike="noStrike" dirty="0" err="1">
                <a:solidFill>
                  <a:srgbClr val="212121"/>
                </a:solidFill>
                <a:effectLst/>
                <a:latin typeface="BlinkMacSystemFont"/>
              </a:rPr>
              <a:t>Morb</a:t>
            </a:r>
            <a:r>
              <a:rPr lang="en-US" b="0" i="1" u="none" strike="noStrike" dirty="0">
                <a:solidFill>
                  <a:srgbClr val="212121"/>
                </a:solidFill>
                <a:effectLst/>
                <a:latin typeface="BlinkMacSystemFont"/>
              </a:rPr>
              <a:t> Mortal </a:t>
            </a:r>
            <a:r>
              <a:rPr lang="en-US" b="0" i="1" u="none" strike="noStrike" dirty="0" err="1">
                <a:solidFill>
                  <a:srgbClr val="212121"/>
                </a:solidFill>
                <a:effectLst/>
                <a:latin typeface="BlinkMacSystemFont"/>
              </a:rPr>
              <a:t>Wkly</a:t>
            </a:r>
            <a:r>
              <a:rPr lang="en-US" b="0" i="1" u="none" strike="noStrike" dirty="0">
                <a:solidFill>
                  <a:srgbClr val="212121"/>
                </a:solidFill>
                <a:effectLst/>
                <a:latin typeface="BlinkMacSystemFont"/>
              </a:rPr>
              <a:t> Rep</a:t>
            </a:r>
            <a:r>
              <a:rPr lang="en-US" b="0" i="0" u="none" strike="noStrike" dirty="0">
                <a:solidFill>
                  <a:srgbClr val="212121"/>
                </a:solidFill>
                <a:effectLst/>
                <a:latin typeface="BlinkMacSystemFont"/>
              </a:rPr>
              <a:t>. 2023;72(2):33-38. Published 2023 Jan 13. doi:10.15585/mmwr.mm7202a3</a:t>
            </a:r>
            <a:endParaRPr lang="en-US" dirty="0">
              <a:solidFill>
                <a:srgbClr val="212121"/>
              </a:solidFill>
              <a:latin typeface="BlinkMacSystemFont"/>
            </a:endParaRPr>
          </a:p>
          <a:p>
            <a:r>
              <a:rPr lang="en-US" dirty="0">
                <a:solidFill>
                  <a:srgbClr val="212121"/>
                </a:solidFill>
                <a:latin typeface="BlinkMacSystemFont"/>
              </a:rPr>
              <a:t>Washington Post. A record number of measles cases is hitting the U.S. this year. Who is being affected? Accessed June, 2022. </a:t>
            </a:r>
            <a:r>
              <a:rPr lang="en-US" dirty="0">
                <a:solidFill>
                  <a:srgbClr val="212121"/>
                </a:solidFill>
                <a:latin typeface="BlinkMacSystemFont"/>
                <a:hlinkClick r:id="rId2"/>
              </a:rPr>
              <a:t>https://www.washingtonpost.com/graphics/2019/health/measles-who-is-being-affected/</a:t>
            </a:r>
            <a:r>
              <a:rPr lang="en-US" dirty="0">
                <a:solidFill>
                  <a:srgbClr val="212121"/>
                </a:solidFill>
                <a:latin typeface="BlinkMacSystemFont"/>
              </a:rPr>
              <a:t> </a:t>
            </a:r>
          </a:p>
          <a:p>
            <a:r>
              <a:rPr lang="en-US" dirty="0">
                <a:solidFill>
                  <a:srgbClr val="212121"/>
                </a:solidFill>
                <a:latin typeface="BlinkMacSystemFont"/>
              </a:rPr>
              <a:t>The Community Guide. CPSTF Findings for Increasing Vaccination. Accessed June 2022. </a:t>
            </a:r>
            <a:r>
              <a:rPr lang="en-US" dirty="0">
                <a:solidFill>
                  <a:srgbClr val="212121"/>
                </a:solidFill>
                <a:latin typeface="BlinkMacSystemFont"/>
                <a:hlinkClick r:id="rId3"/>
              </a:rPr>
              <a:t>https://www.thecommunityguide.org/pages/task-force-findings-increasing-vaccination.html</a:t>
            </a:r>
            <a:r>
              <a:rPr lang="en-US" dirty="0">
                <a:solidFill>
                  <a:srgbClr val="212121"/>
                </a:solidFill>
                <a:latin typeface="BlinkMacSystemFont"/>
              </a:rPr>
              <a:t> </a:t>
            </a:r>
          </a:p>
          <a:p>
            <a:r>
              <a:rPr lang="en-US" b="0" i="0" u="none" strike="noStrike" dirty="0">
                <a:solidFill>
                  <a:srgbClr val="212121"/>
                </a:solidFill>
                <a:effectLst/>
                <a:latin typeface="BlinkMacSystemFont"/>
              </a:rPr>
              <a:t>Wakefield AJ, Murch SH, Anthony A, et al. Ileal-lymphoid-nodular hyperplasia, non-specific colitis, and pervasive developmental disorder in children [retracted in: Lancet. 2010 Feb 6;375(9713):445]. </a:t>
            </a:r>
            <a:r>
              <a:rPr lang="en-US" b="0" i="1" u="none" strike="noStrike" dirty="0">
                <a:solidFill>
                  <a:srgbClr val="212121"/>
                </a:solidFill>
                <a:effectLst/>
                <a:latin typeface="BlinkMacSystemFont"/>
              </a:rPr>
              <a:t>Lancet</a:t>
            </a:r>
            <a:r>
              <a:rPr lang="en-US" b="0" i="0" u="none" strike="noStrike" dirty="0">
                <a:solidFill>
                  <a:srgbClr val="212121"/>
                </a:solidFill>
                <a:effectLst/>
                <a:latin typeface="BlinkMacSystemFont"/>
              </a:rPr>
              <a:t>. 1998;351(9103):637-641. doi:10.1016/s0140-6736(97)11096-0</a:t>
            </a:r>
          </a:p>
          <a:p>
            <a:r>
              <a:rPr lang="en-US" b="0" i="0" u="none" strike="noStrike" dirty="0">
                <a:solidFill>
                  <a:srgbClr val="212121"/>
                </a:solidFill>
                <a:effectLst/>
                <a:latin typeface="Roboto" panose="02000000000000000000" pitchFamily="2" charset="0"/>
              </a:rPr>
              <a:t>Gerber JS, Offit PA. Vaccines and autism: a tale of shifting hypotheses. </a:t>
            </a:r>
            <a:r>
              <a:rPr lang="en-US" b="0" i="1" u="none" strike="noStrike" dirty="0">
                <a:solidFill>
                  <a:srgbClr val="212121"/>
                </a:solidFill>
                <a:effectLst/>
                <a:latin typeface="Roboto" panose="02000000000000000000" pitchFamily="2" charset="0"/>
              </a:rPr>
              <a:t>Clin Infect Dis</a:t>
            </a:r>
            <a:r>
              <a:rPr lang="en-US" b="0" i="0" u="none" strike="noStrike" dirty="0">
                <a:solidFill>
                  <a:srgbClr val="212121"/>
                </a:solidFill>
                <a:effectLst/>
                <a:latin typeface="Roboto" panose="02000000000000000000" pitchFamily="2" charset="0"/>
              </a:rPr>
              <a:t>. 2009;48(4):456-461. doi:10.1086/596476</a:t>
            </a:r>
          </a:p>
          <a:p>
            <a:r>
              <a:rPr lang="en-US" b="0" i="0" u="none" strike="noStrike" dirty="0">
                <a:solidFill>
                  <a:srgbClr val="212121"/>
                </a:solidFill>
                <a:effectLst/>
                <a:latin typeface="BlinkMacSystemFont"/>
              </a:rPr>
              <a:t>Kaufman J, Ryan R, Walsh L, et al. Face-to-face interventions for informing or educating parents about early childhood vaccination. </a:t>
            </a:r>
            <a:r>
              <a:rPr lang="en-US" b="0" i="1" u="none" strike="noStrike" dirty="0">
                <a:solidFill>
                  <a:srgbClr val="212121"/>
                </a:solidFill>
                <a:effectLst/>
                <a:latin typeface="BlinkMacSystemFont"/>
              </a:rPr>
              <a:t>Cochrane Database Syst Rev</a:t>
            </a:r>
            <a:r>
              <a:rPr lang="en-US" b="0" i="0" u="none" strike="noStrike" dirty="0">
                <a:solidFill>
                  <a:srgbClr val="212121"/>
                </a:solidFill>
                <a:effectLst/>
                <a:latin typeface="BlinkMacSystemFont"/>
              </a:rPr>
              <a:t>. 2018;5(5):CD010038. Published 2018 May 8. doi:10.1002/14651858.CD010038.pub3</a:t>
            </a:r>
          </a:p>
          <a:p>
            <a:r>
              <a:rPr lang="en-US" b="0" i="0" u="none" strike="noStrike" dirty="0" err="1">
                <a:solidFill>
                  <a:srgbClr val="212121"/>
                </a:solidFill>
                <a:effectLst/>
                <a:latin typeface="BlinkMacSystemFont"/>
              </a:rPr>
              <a:t>Nyhan</a:t>
            </a:r>
            <a:r>
              <a:rPr lang="en-US" b="0" i="0" u="none" strike="noStrike" dirty="0">
                <a:solidFill>
                  <a:srgbClr val="212121"/>
                </a:solidFill>
                <a:effectLst/>
                <a:latin typeface="BlinkMacSystemFont"/>
              </a:rPr>
              <a:t> B, </a:t>
            </a:r>
            <a:r>
              <a:rPr lang="en-US" b="0" i="0" u="none" strike="noStrike" dirty="0" err="1">
                <a:solidFill>
                  <a:srgbClr val="212121"/>
                </a:solidFill>
                <a:effectLst/>
                <a:latin typeface="BlinkMacSystemFont"/>
              </a:rPr>
              <a:t>Reifler</a:t>
            </a:r>
            <a:r>
              <a:rPr lang="en-US" b="0" i="0" u="none" strike="noStrike" dirty="0">
                <a:solidFill>
                  <a:srgbClr val="212121"/>
                </a:solidFill>
                <a:effectLst/>
                <a:latin typeface="BlinkMacSystemFont"/>
              </a:rPr>
              <a:t> J, Richey S, Freed GL. Effective messages in vaccine promotion: a randomized trial. </a:t>
            </a:r>
            <a:r>
              <a:rPr lang="en-US" b="0" i="1" u="none" strike="noStrike" dirty="0">
                <a:solidFill>
                  <a:srgbClr val="212121"/>
                </a:solidFill>
                <a:effectLst/>
                <a:latin typeface="BlinkMacSystemFont"/>
              </a:rPr>
              <a:t>Pediatrics</a:t>
            </a:r>
            <a:r>
              <a:rPr lang="en-US" b="0" i="0" u="none" strike="noStrike" dirty="0">
                <a:solidFill>
                  <a:srgbClr val="212121"/>
                </a:solidFill>
                <a:effectLst/>
                <a:latin typeface="BlinkMacSystemFont"/>
              </a:rPr>
              <a:t>. 2014;133(4):e835-e842. doi:10.1542/peds.2013-2365</a:t>
            </a:r>
          </a:p>
          <a:p>
            <a:r>
              <a:rPr lang="en-US" dirty="0">
                <a:solidFill>
                  <a:srgbClr val="212121"/>
                </a:solidFill>
                <a:latin typeface="BlinkMacSystemFont"/>
              </a:rPr>
              <a:t>CDC. Talking with Parents about Vaccines for Infants. Accessed June, 2022. </a:t>
            </a:r>
            <a:r>
              <a:rPr lang="en-US" dirty="0">
                <a:solidFill>
                  <a:srgbClr val="212121"/>
                </a:solidFill>
                <a:latin typeface="BlinkMacSystemFont"/>
                <a:hlinkClick r:id="rId4"/>
              </a:rPr>
              <a:t>https://www.cdc.gov/vaccines/hcp/conversations/talking-with-parents.html</a:t>
            </a:r>
            <a:r>
              <a:rPr lang="en-US" dirty="0">
                <a:solidFill>
                  <a:srgbClr val="212121"/>
                </a:solidFill>
                <a:latin typeface="BlinkMacSystemFont"/>
              </a:rPr>
              <a:t> </a:t>
            </a:r>
          </a:p>
          <a:p>
            <a:r>
              <a:rPr lang="en-US" b="0" i="0" u="none" strike="noStrike" dirty="0">
                <a:solidFill>
                  <a:srgbClr val="212121"/>
                </a:solidFill>
                <a:effectLst/>
                <a:latin typeface="BlinkMacSystemFont"/>
              </a:rPr>
              <a:t>Opel DJ, Heritage J, Taylor JA, et al. The architecture of provider-parent vaccine discussions at health supervision visits. </a:t>
            </a:r>
            <a:r>
              <a:rPr lang="en-US" b="0" i="1" u="none" strike="noStrike" dirty="0">
                <a:solidFill>
                  <a:srgbClr val="212121"/>
                </a:solidFill>
                <a:effectLst/>
                <a:latin typeface="BlinkMacSystemFont"/>
              </a:rPr>
              <a:t>Pediatrics</a:t>
            </a:r>
            <a:r>
              <a:rPr lang="en-US" b="0" i="0" u="none" strike="noStrike" dirty="0">
                <a:solidFill>
                  <a:srgbClr val="212121"/>
                </a:solidFill>
                <a:effectLst/>
                <a:latin typeface="BlinkMacSystemFont"/>
              </a:rPr>
              <a:t>. 2013;132(6):1037-1046. doi:10.1542/peds.2013-2037</a:t>
            </a:r>
            <a:endParaRPr lang="en-US" dirty="0">
              <a:solidFill>
                <a:srgbClr val="212121"/>
              </a:solidFill>
              <a:latin typeface="BlinkMacSystemFont"/>
            </a:endParaRPr>
          </a:p>
          <a:p>
            <a:r>
              <a:rPr lang="en-US" b="0" i="0" u="none" strike="noStrike" dirty="0">
                <a:solidFill>
                  <a:srgbClr val="212121"/>
                </a:solidFill>
                <a:effectLst/>
                <a:latin typeface="BlinkMacSystemFont"/>
              </a:rPr>
              <a:t>Dempsey AF, </a:t>
            </a:r>
            <a:r>
              <a:rPr lang="en-US" b="0" i="0" u="none" strike="noStrike" dirty="0" err="1">
                <a:solidFill>
                  <a:srgbClr val="212121"/>
                </a:solidFill>
                <a:effectLst/>
                <a:latin typeface="BlinkMacSystemFont"/>
              </a:rPr>
              <a:t>Pyrzanowski</a:t>
            </a:r>
            <a:r>
              <a:rPr lang="en-US" b="0" i="0" u="none" strike="noStrike" dirty="0">
                <a:solidFill>
                  <a:srgbClr val="212121"/>
                </a:solidFill>
                <a:effectLst/>
                <a:latin typeface="BlinkMacSystemFont"/>
              </a:rPr>
              <a:t> J, Lockhart S, Campagna E, Barnard J, O'Leary ST. Parents' perceptions of provider communication regarding adolescent vaccines. </a:t>
            </a:r>
            <a:r>
              <a:rPr lang="en-US" b="0" i="1" u="none" strike="noStrike" dirty="0">
                <a:solidFill>
                  <a:srgbClr val="212121"/>
                </a:solidFill>
                <a:effectLst/>
                <a:latin typeface="BlinkMacSystemFont"/>
              </a:rPr>
              <a:t>Hum </a:t>
            </a:r>
            <a:r>
              <a:rPr lang="en-US" b="0" i="1" u="none" strike="noStrike" dirty="0" err="1">
                <a:solidFill>
                  <a:srgbClr val="212121"/>
                </a:solidFill>
                <a:effectLst/>
                <a:latin typeface="BlinkMacSystemFont"/>
              </a:rPr>
              <a:t>Vaccin</a:t>
            </a:r>
            <a:r>
              <a:rPr lang="en-US" b="0" i="1" u="none" strike="noStrike" dirty="0">
                <a:solidFill>
                  <a:srgbClr val="212121"/>
                </a:solidFill>
                <a:effectLst/>
                <a:latin typeface="BlinkMacSystemFont"/>
              </a:rPr>
              <a:t> </a:t>
            </a:r>
            <a:r>
              <a:rPr lang="en-US" b="0" i="1" u="none" strike="noStrike" dirty="0" err="1">
                <a:solidFill>
                  <a:srgbClr val="212121"/>
                </a:solidFill>
                <a:effectLst/>
                <a:latin typeface="BlinkMacSystemFont"/>
              </a:rPr>
              <a:t>Immunother</a:t>
            </a:r>
            <a:r>
              <a:rPr lang="en-US" b="0" i="0" u="none" strike="noStrike" dirty="0">
                <a:solidFill>
                  <a:srgbClr val="212121"/>
                </a:solidFill>
                <a:effectLst/>
                <a:latin typeface="BlinkMacSystemFont"/>
              </a:rPr>
              <a:t>. 2016;12(6):1469-1475. doi:10.1080/21645515.2016.1147636</a:t>
            </a:r>
          </a:p>
          <a:p>
            <a:r>
              <a:rPr lang="en-US" b="0" i="0" u="none" strike="noStrike" dirty="0">
                <a:solidFill>
                  <a:srgbClr val="212121"/>
                </a:solidFill>
                <a:effectLst/>
                <a:latin typeface="BlinkMacSystemFont"/>
              </a:rPr>
              <a:t>Dempsey AF, </a:t>
            </a:r>
            <a:r>
              <a:rPr lang="en-US" b="0" i="0" u="none" strike="noStrike" dirty="0" err="1">
                <a:solidFill>
                  <a:srgbClr val="212121"/>
                </a:solidFill>
                <a:effectLst/>
                <a:latin typeface="BlinkMacSystemFont"/>
              </a:rPr>
              <a:t>Pyrznawoski</a:t>
            </a:r>
            <a:r>
              <a:rPr lang="en-US" b="0" i="0" u="none" strike="noStrike" dirty="0">
                <a:solidFill>
                  <a:srgbClr val="212121"/>
                </a:solidFill>
                <a:effectLst/>
                <a:latin typeface="BlinkMacSystemFont"/>
              </a:rPr>
              <a:t> J, Lockhart S, et al. Effect of a Health Care Professional Communication Training Intervention on Adolescent Human Papillomavirus Vaccination: A Cluster Randomized Clinical Trial. </a:t>
            </a:r>
            <a:r>
              <a:rPr lang="en-US" b="0" i="1" u="none" strike="noStrike" dirty="0">
                <a:solidFill>
                  <a:srgbClr val="212121"/>
                </a:solidFill>
                <a:effectLst/>
                <a:latin typeface="BlinkMacSystemFont"/>
              </a:rPr>
              <a:t>JAMA </a:t>
            </a:r>
            <a:r>
              <a:rPr lang="en-US" b="0" i="1" u="none" strike="noStrike" dirty="0" err="1">
                <a:solidFill>
                  <a:srgbClr val="212121"/>
                </a:solidFill>
                <a:effectLst/>
                <a:latin typeface="BlinkMacSystemFont"/>
              </a:rPr>
              <a:t>Pediatr</a:t>
            </a:r>
            <a:r>
              <a:rPr lang="en-US" b="0" i="0" u="none" strike="noStrike" dirty="0">
                <a:solidFill>
                  <a:srgbClr val="212121"/>
                </a:solidFill>
                <a:effectLst/>
                <a:latin typeface="BlinkMacSystemFont"/>
              </a:rPr>
              <a:t>. 2018;172(5):e180016. doi:10.1001/jamapediatrics.2018.0016</a:t>
            </a:r>
          </a:p>
          <a:p>
            <a:r>
              <a:rPr lang="en-US" dirty="0">
                <a:solidFill>
                  <a:srgbClr val="212121"/>
                </a:solidFill>
                <a:latin typeface="BlinkMacSystemFont"/>
              </a:rPr>
              <a:t>George Mason University Center for Climate Change Communication. Debunking Handbook 2020. Accessed June 2022.  </a:t>
            </a:r>
            <a:r>
              <a:rPr lang="en-US" dirty="0">
                <a:solidFill>
                  <a:srgbClr val="212121"/>
                </a:solidFill>
                <a:latin typeface="BlinkMacSystemFont"/>
                <a:hlinkClick r:id="rId5"/>
              </a:rPr>
              <a:t>https://www.climatechangecommunication.org/debunking-handbook-2020/</a:t>
            </a:r>
            <a:r>
              <a:rPr lang="en-US" dirty="0">
                <a:solidFill>
                  <a:srgbClr val="212121"/>
                </a:solidFill>
                <a:latin typeface="BlinkMacSystemFont"/>
              </a:rPr>
              <a:t> </a:t>
            </a:r>
            <a:endParaRPr lang="en-US" dirty="0"/>
          </a:p>
          <a:p>
            <a:endParaRPr lang="en-US" dirty="0">
              <a:solidFill>
                <a:srgbClr val="212121"/>
              </a:solidFill>
              <a:latin typeface="BlinkMacSystemFont"/>
            </a:endParaRPr>
          </a:p>
          <a:p>
            <a:endParaRPr lang="en-US" dirty="0">
              <a:solidFill>
                <a:srgbClr val="212121"/>
              </a:solidFill>
              <a:latin typeface="BlinkMacSystemFont"/>
            </a:endParaRPr>
          </a:p>
          <a:p>
            <a:endParaRPr lang="en-US" dirty="0">
              <a:solidFill>
                <a:srgbClr val="212121"/>
              </a:solidFill>
              <a:latin typeface="BlinkMacSystemFont"/>
            </a:endParaRPr>
          </a:p>
          <a:p>
            <a:endParaRPr lang="en-US" dirty="0"/>
          </a:p>
        </p:txBody>
      </p:sp>
    </p:spTree>
    <p:extLst>
      <p:ext uri="{BB962C8B-B14F-4D97-AF65-F5344CB8AC3E}">
        <p14:creationId xmlns:p14="http://schemas.microsoft.com/office/powerpoint/2010/main" val="4138766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594186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dirty="0"/>
              <a:t>Choice architecture</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p:txBody>
          <a:bodyPr>
            <a:normAutofit fontScale="92500"/>
          </a:bodyPr>
          <a:lstStyle/>
          <a:p>
            <a:pPr marL="342900">
              <a:lnSpc>
                <a:spcPct val="100000"/>
              </a:lnSpc>
              <a:spcAft>
                <a:spcPts val="1200"/>
              </a:spcAft>
            </a:pPr>
            <a:r>
              <a:rPr lang="en-US" sz="2800" dirty="0">
                <a:latin typeface="Josefin Sans"/>
                <a:ea typeface="Josefin Sans"/>
                <a:cs typeface="Josefin Sans"/>
                <a:sym typeface="Josefin Sans"/>
              </a:rPr>
              <a:t>Presumptive format leverages “choice architecture” - how a decision is presented.</a:t>
            </a:r>
          </a:p>
          <a:p>
            <a:pPr marL="342900">
              <a:lnSpc>
                <a:spcPct val="100000"/>
              </a:lnSpc>
              <a:spcAft>
                <a:spcPts val="1200"/>
              </a:spcAft>
            </a:pPr>
            <a:endParaRPr lang="en-US" sz="1400" dirty="0">
              <a:latin typeface="Josefin Sans"/>
              <a:ea typeface="Josefin Sans"/>
              <a:cs typeface="Josefin Sans"/>
              <a:sym typeface="Josefin Sans"/>
            </a:endParaRPr>
          </a:p>
          <a:p>
            <a:pPr marL="342900">
              <a:lnSpc>
                <a:spcPct val="100000"/>
              </a:lnSpc>
              <a:spcAft>
                <a:spcPts val="1200"/>
              </a:spcAft>
            </a:pPr>
            <a:r>
              <a:rPr lang="en-US" sz="2800" dirty="0">
                <a:latin typeface="Josefin Sans"/>
                <a:ea typeface="Josefin Sans"/>
                <a:cs typeface="Josefin Sans"/>
                <a:sym typeface="Josefin Sans"/>
              </a:rPr>
              <a:t>When presented with choices, a large majority of people will stick with the “default option”.</a:t>
            </a:r>
          </a:p>
          <a:p>
            <a:pPr marL="342900">
              <a:lnSpc>
                <a:spcPct val="100000"/>
              </a:lnSpc>
              <a:spcAft>
                <a:spcPts val="1200"/>
              </a:spcAft>
            </a:pPr>
            <a:endParaRPr lang="en-US" sz="1400" dirty="0">
              <a:latin typeface="Josefin Sans"/>
              <a:ea typeface="Josefin Sans"/>
              <a:cs typeface="Josefin Sans"/>
              <a:sym typeface="Josefin Sans"/>
            </a:endParaRPr>
          </a:p>
          <a:p>
            <a:pPr marL="342900">
              <a:lnSpc>
                <a:spcPct val="100000"/>
              </a:lnSpc>
              <a:spcAft>
                <a:spcPts val="1200"/>
              </a:spcAft>
            </a:pPr>
            <a:r>
              <a:rPr lang="en-US" sz="2800" dirty="0">
                <a:latin typeface="Josefin Sans"/>
                <a:ea typeface="Josefin Sans"/>
                <a:cs typeface="Josefin Sans"/>
                <a:sym typeface="Josefin Sans"/>
              </a:rPr>
              <a:t>“Default options” are most justifiable where there is a high degree of certainty that an intervention is of low risk and high benefit, </a:t>
            </a:r>
            <a:r>
              <a:rPr lang="en-US" sz="2800" b="1" u="sng" dirty="0">
                <a:latin typeface="Josefin Sans"/>
                <a:ea typeface="Josefin Sans"/>
                <a:cs typeface="Josefin Sans"/>
                <a:sym typeface="Josefin Sans"/>
              </a:rPr>
              <a:t>such as recommended vaccines!</a:t>
            </a:r>
          </a:p>
          <a:p>
            <a:endParaRPr lang="en-US" dirty="0"/>
          </a:p>
        </p:txBody>
      </p:sp>
    </p:spTree>
    <p:extLst>
      <p:ext uri="{BB962C8B-B14F-4D97-AF65-F5344CB8AC3E}">
        <p14:creationId xmlns:p14="http://schemas.microsoft.com/office/powerpoint/2010/main" val="148337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lstStyle/>
          <a:p>
            <a:r>
              <a:rPr lang="en-US" b="1" dirty="0"/>
              <a:t>The problem</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238125" y="1641788"/>
            <a:ext cx="11953875" cy="4351338"/>
          </a:xfrm>
        </p:spPr>
        <p:txBody>
          <a:bodyPr/>
          <a:lstStyle/>
          <a:p>
            <a:pPr marL="342900">
              <a:lnSpc>
                <a:spcPct val="100000"/>
              </a:lnSpc>
              <a:spcAft>
                <a:spcPts val="1200"/>
              </a:spcAft>
            </a:pPr>
            <a:r>
              <a:rPr lang="en-US" sz="2800" dirty="0">
                <a:latin typeface="Josefin Sans"/>
                <a:ea typeface="Josefin Sans"/>
                <a:cs typeface="Josefin Sans"/>
                <a:sym typeface="Josefin Sans"/>
              </a:rPr>
              <a:t>Increased levels of under-vaccination</a:t>
            </a:r>
          </a:p>
          <a:p>
            <a:pPr marL="342900" lvl="1" indent="-342900">
              <a:lnSpc>
                <a:spcPct val="100000"/>
              </a:lnSpc>
              <a:spcAft>
                <a:spcPts val="1200"/>
              </a:spcAft>
              <a:buSzPts val="1800"/>
              <a:buFont typeface="Arial"/>
              <a:buChar char="●"/>
            </a:pPr>
            <a:r>
              <a:rPr lang="en-US" sz="2800" dirty="0">
                <a:latin typeface="Josefin Sans"/>
                <a:ea typeface="Josefin Sans"/>
                <a:cs typeface="Josefin Sans"/>
                <a:sym typeface="Josefin Sans"/>
              </a:rPr>
              <a:t>Outbreaks of Vaccine Preventable Diseases</a:t>
            </a:r>
          </a:p>
          <a:p>
            <a:pPr marL="800100" lvl="2" indent="-342900">
              <a:lnSpc>
                <a:spcPct val="100000"/>
              </a:lnSpc>
              <a:spcAft>
                <a:spcPts val="1200"/>
              </a:spcAft>
              <a:buSzPts val="1800"/>
              <a:buFont typeface="Arial"/>
              <a:buChar char="●"/>
            </a:pPr>
            <a:r>
              <a:rPr lang="en-US" sz="2800" dirty="0">
                <a:latin typeface="Josefin Sans"/>
                <a:ea typeface="Josefin Sans"/>
                <a:cs typeface="Josefin Sans"/>
                <a:sym typeface="Josefin Sans"/>
              </a:rPr>
              <a:t>Pertussis</a:t>
            </a:r>
          </a:p>
          <a:p>
            <a:pPr marL="800100" lvl="2" indent="-342900">
              <a:lnSpc>
                <a:spcPct val="100000"/>
              </a:lnSpc>
              <a:spcAft>
                <a:spcPts val="1200"/>
              </a:spcAft>
              <a:buSzPts val="1800"/>
              <a:buFont typeface="Arial"/>
              <a:buChar char="●"/>
            </a:pPr>
            <a:r>
              <a:rPr lang="en-US" sz="2800" dirty="0">
                <a:latin typeface="Josefin Sans"/>
                <a:ea typeface="Josefin Sans"/>
                <a:cs typeface="Josefin Sans"/>
                <a:sym typeface="Josefin Sans"/>
              </a:rPr>
              <a:t>Varicella</a:t>
            </a:r>
          </a:p>
          <a:p>
            <a:pPr marL="800100" lvl="2" indent="-342900">
              <a:lnSpc>
                <a:spcPct val="100000"/>
              </a:lnSpc>
              <a:spcAft>
                <a:spcPts val="1200"/>
              </a:spcAft>
              <a:buSzPts val="1800"/>
              <a:buFont typeface="Arial"/>
              <a:buChar char="●"/>
            </a:pPr>
            <a:r>
              <a:rPr lang="en-US" sz="2800" dirty="0">
                <a:latin typeface="Josefin Sans"/>
                <a:ea typeface="Josefin Sans"/>
                <a:cs typeface="Josefin Sans"/>
                <a:sym typeface="Josefin Sans"/>
              </a:rPr>
              <a:t>Measles	</a:t>
            </a:r>
          </a:p>
        </p:txBody>
      </p:sp>
      <p:sp>
        <p:nvSpPr>
          <p:cNvPr id="4" name="TextBox 3">
            <a:extLst>
              <a:ext uri="{FF2B5EF4-FFF2-40B4-BE49-F238E27FC236}">
                <a16:creationId xmlns:a16="http://schemas.microsoft.com/office/drawing/2014/main" id="{9291B727-4F2D-1908-E0F5-CAF4BD0261AC}"/>
              </a:ext>
            </a:extLst>
          </p:cNvPr>
          <p:cNvSpPr txBox="1"/>
          <p:nvPr/>
        </p:nvSpPr>
        <p:spPr>
          <a:xfrm>
            <a:off x="7112000" y="5944225"/>
            <a:ext cx="5080000" cy="338554"/>
          </a:xfrm>
          <a:prstGeom prst="rect">
            <a:avLst/>
          </a:prstGeom>
          <a:noFill/>
        </p:spPr>
        <p:txBody>
          <a:bodyPr wrap="square" rtlCol="0">
            <a:spAutoFit/>
          </a:bodyPr>
          <a:lstStyle/>
          <a:p>
            <a:r>
              <a:rPr lang="en-US" sz="800" dirty="0">
                <a:solidFill>
                  <a:srgbClr val="000000"/>
                </a:solidFill>
                <a:latin typeface="Calibri" panose="020F0502020204030204" pitchFamily="34" charset="0"/>
              </a:rPr>
              <a:t>Based on </a:t>
            </a:r>
            <a:r>
              <a:rPr lang="en-US" sz="800" i="1" dirty="0">
                <a:solidFill>
                  <a:srgbClr val="000000"/>
                </a:solidFill>
                <a:latin typeface="Calibri" panose="020F0502020204030204" pitchFamily="34" charset="0"/>
              </a:rPr>
              <a:t>The Washington Post</a:t>
            </a:r>
            <a:r>
              <a:rPr lang="en-US" sz="800" dirty="0">
                <a:solidFill>
                  <a:srgbClr val="000000"/>
                </a:solidFill>
                <a:latin typeface="Calibri" panose="020F0502020204030204" pitchFamily="34" charset="0"/>
              </a:rPr>
              <a:t>. A record number of measles cases is hitting the U.S. this year. Who is being affected? (Keating, Mayes, Meko) (updated)</a:t>
            </a:r>
          </a:p>
        </p:txBody>
      </p:sp>
      <p:pic>
        <p:nvPicPr>
          <p:cNvPr id="5" name="Picture 4">
            <a:extLst>
              <a:ext uri="{FF2B5EF4-FFF2-40B4-BE49-F238E27FC236}">
                <a16:creationId xmlns:a16="http://schemas.microsoft.com/office/drawing/2014/main" id="{F7B39908-FBF5-5243-AA7F-282A585A4BCC}"/>
              </a:ext>
            </a:extLst>
          </p:cNvPr>
          <p:cNvPicPr>
            <a:picLocks noChangeAspect="1"/>
          </p:cNvPicPr>
          <p:nvPr/>
        </p:nvPicPr>
        <p:blipFill>
          <a:blip r:embed="rId2"/>
          <a:stretch>
            <a:fillRect/>
          </a:stretch>
        </p:blipFill>
        <p:spPr>
          <a:xfrm>
            <a:off x="7277255" y="3034851"/>
            <a:ext cx="4361638" cy="2957589"/>
          </a:xfrm>
          <a:prstGeom prst="rect">
            <a:avLst/>
          </a:prstGeom>
        </p:spPr>
      </p:pic>
      <p:sp>
        <p:nvSpPr>
          <p:cNvPr id="6" name="Title 1">
            <a:extLst>
              <a:ext uri="{FF2B5EF4-FFF2-40B4-BE49-F238E27FC236}">
                <a16:creationId xmlns:a16="http://schemas.microsoft.com/office/drawing/2014/main" id="{4A0D3CB3-1F8C-A08B-4555-93E71223EEEB}"/>
              </a:ext>
            </a:extLst>
          </p:cNvPr>
          <p:cNvSpPr txBox="1">
            <a:spLocks/>
          </p:cNvSpPr>
          <p:nvPr/>
        </p:nvSpPr>
        <p:spPr>
          <a:xfrm>
            <a:off x="7277255" y="2690014"/>
            <a:ext cx="4361639" cy="436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a:t>Measles outbreaks (N=22) by county, U.S., 2019</a:t>
            </a:r>
            <a:endParaRPr lang="en-US" sz="1400" b="1" dirty="0"/>
          </a:p>
        </p:txBody>
      </p:sp>
    </p:spTree>
    <p:extLst>
      <p:ext uri="{BB962C8B-B14F-4D97-AF65-F5344CB8AC3E}">
        <p14:creationId xmlns:p14="http://schemas.microsoft.com/office/powerpoint/2010/main" val="239088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3EA2-8E47-931D-3D7A-C2AB6B4B5BBE}"/>
              </a:ext>
            </a:extLst>
          </p:cNvPr>
          <p:cNvSpPr>
            <a:spLocks noGrp="1"/>
          </p:cNvSpPr>
          <p:nvPr>
            <p:ph type="title"/>
          </p:nvPr>
        </p:nvSpPr>
        <p:spPr/>
        <p:txBody>
          <a:bodyPr>
            <a:normAutofit/>
          </a:bodyPr>
          <a:lstStyle/>
          <a:p>
            <a:r>
              <a:rPr lang="en-US" sz="3800" b="1" dirty="0"/>
              <a:t>The solution</a:t>
            </a:r>
            <a:r>
              <a:rPr lang="en-US" sz="3800" dirty="0"/>
              <a:t>: Evidence-based ways to increase vaccination</a:t>
            </a:r>
          </a:p>
        </p:txBody>
      </p:sp>
      <p:sp>
        <p:nvSpPr>
          <p:cNvPr id="3" name="Content Placeholder 2">
            <a:extLst>
              <a:ext uri="{FF2B5EF4-FFF2-40B4-BE49-F238E27FC236}">
                <a16:creationId xmlns:a16="http://schemas.microsoft.com/office/drawing/2014/main" id="{7C50BD24-5C58-49FF-A16C-AF65A0B470BE}"/>
              </a:ext>
            </a:extLst>
          </p:cNvPr>
          <p:cNvSpPr>
            <a:spLocks noGrp="1"/>
          </p:cNvSpPr>
          <p:nvPr>
            <p:ph idx="1"/>
          </p:nvPr>
        </p:nvSpPr>
        <p:spPr>
          <a:xfrm>
            <a:off x="142875" y="1605776"/>
            <a:ext cx="11953875" cy="4571187"/>
          </a:xfrm>
        </p:spPr>
        <p:txBody>
          <a:bodyPr>
            <a:normAutofit fontScale="92500" lnSpcReduction="10000"/>
          </a:bodyPr>
          <a:lstStyle/>
          <a:p>
            <a:r>
              <a:rPr lang="en-US" dirty="0"/>
              <a:t>Enhance </a:t>
            </a:r>
            <a:r>
              <a:rPr lang="en-US" b="1" u="sng" dirty="0"/>
              <a:t>Access</a:t>
            </a:r>
          </a:p>
          <a:p>
            <a:pPr lvl="1"/>
            <a:r>
              <a:rPr lang="en-US" dirty="0">
                <a:solidFill>
                  <a:schemeClr val="tx1">
                    <a:lumMod val="50000"/>
                    <a:lumOff val="50000"/>
                  </a:schemeClr>
                </a:solidFill>
              </a:rPr>
              <a:t>Reducing or eliminating out-of-pocket costs</a:t>
            </a:r>
          </a:p>
          <a:p>
            <a:pPr lvl="1"/>
            <a:r>
              <a:rPr lang="en-US" dirty="0">
                <a:solidFill>
                  <a:schemeClr val="tx1">
                    <a:lumMod val="50000"/>
                    <a:lumOff val="50000"/>
                  </a:schemeClr>
                </a:solidFill>
              </a:rPr>
              <a:t>Vaccination programs in schools/child care/homes/WIC settings</a:t>
            </a:r>
          </a:p>
          <a:p>
            <a:r>
              <a:rPr lang="en-US" dirty="0"/>
              <a:t>Increasing community </a:t>
            </a:r>
            <a:r>
              <a:rPr lang="en-US" b="1" u="sng" dirty="0"/>
              <a:t>Demand</a:t>
            </a:r>
          </a:p>
          <a:p>
            <a:pPr lvl="1"/>
            <a:r>
              <a:rPr lang="en-US" dirty="0">
                <a:solidFill>
                  <a:schemeClr val="tx1">
                    <a:lumMod val="50000"/>
                    <a:lumOff val="50000"/>
                  </a:schemeClr>
                </a:solidFill>
              </a:rPr>
              <a:t>Incentive rewards</a:t>
            </a:r>
          </a:p>
          <a:p>
            <a:pPr lvl="1"/>
            <a:r>
              <a:rPr lang="en-US" dirty="0">
                <a:solidFill>
                  <a:schemeClr val="tx1">
                    <a:lumMod val="50000"/>
                    <a:lumOff val="50000"/>
                  </a:schemeClr>
                </a:solidFill>
              </a:rPr>
              <a:t>Client reminder/recall systems</a:t>
            </a:r>
          </a:p>
          <a:p>
            <a:pPr lvl="1"/>
            <a:r>
              <a:rPr lang="en-US" dirty="0">
                <a:solidFill>
                  <a:schemeClr val="tx1">
                    <a:lumMod val="50000"/>
                    <a:lumOff val="50000"/>
                  </a:schemeClr>
                </a:solidFill>
              </a:rPr>
              <a:t>Vaccination requirements for schools and child care</a:t>
            </a:r>
          </a:p>
          <a:p>
            <a:r>
              <a:rPr lang="en-US" b="1" u="sng" dirty="0"/>
              <a:t>Practices/system</a:t>
            </a:r>
            <a:r>
              <a:rPr lang="en-US" b="1" dirty="0"/>
              <a:t> </a:t>
            </a:r>
            <a:r>
              <a:rPr lang="en-US" dirty="0"/>
              <a:t>interventions</a:t>
            </a:r>
          </a:p>
          <a:p>
            <a:pPr lvl="1"/>
            <a:r>
              <a:rPr lang="en-US" dirty="0">
                <a:solidFill>
                  <a:schemeClr val="tx1">
                    <a:lumMod val="50000"/>
                    <a:lumOff val="50000"/>
                  </a:schemeClr>
                </a:solidFill>
              </a:rPr>
              <a:t>Immunization information systems</a:t>
            </a:r>
          </a:p>
          <a:p>
            <a:pPr lvl="1"/>
            <a:r>
              <a:rPr lang="en-US" dirty="0">
                <a:solidFill>
                  <a:schemeClr val="tx1">
                    <a:lumMod val="50000"/>
                    <a:lumOff val="50000"/>
                  </a:schemeClr>
                </a:solidFill>
              </a:rPr>
              <a:t>Clinician assessment, feedback, and reminders</a:t>
            </a:r>
          </a:p>
          <a:p>
            <a:pPr lvl="1"/>
            <a:r>
              <a:rPr lang="en-US" dirty="0">
                <a:solidFill>
                  <a:schemeClr val="tx1">
                    <a:lumMod val="50000"/>
                    <a:lumOff val="50000"/>
                  </a:schemeClr>
                </a:solidFill>
              </a:rPr>
              <a:t>Standing orders</a:t>
            </a:r>
          </a:p>
          <a:p>
            <a:pPr lvl="1"/>
            <a:r>
              <a:rPr lang="en-US" b="1" dirty="0"/>
              <a:t>Communication</a:t>
            </a:r>
          </a:p>
        </p:txBody>
      </p:sp>
      <p:pic>
        <p:nvPicPr>
          <p:cNvPr id="4" name="Picture 3" descr="Logo, company name&#10;&#10;Description automatically generated">
            <a:extLst>
              <a:ext uri="{FF2B5EF4-FFF2-40B4-BE49-F238E27FC236}">
                <a16:creationId xmlns:a16="http://schemas.microsoft.com/office/drawing/2014/main" id="{9C5F86FB-502C-C195-EF24-65F041CBAB47}"/>
              </a:ext>
            </a:extLst>
          </p:cNvPr>
          <p:cNvPicPr>
            <a:picLocks noChangeAspect="1"/>
          </p:cNvPicPr>
          <p:nvPr/>
        </p:nvPicPr>
        <p:blipFill>
          <a:blip r:embed="rId2"/>
          <a:stretch>
            <a:fillRect/>
          </a:stretch>
        </p:blipFill>
        <p:spPr>
          <a:xfrm>
            <a:off x="9644091" y="4953674"/>
            <a:ext cx="2452659" cy="1007845"/>
          </a:xfrm>
          <a:prstGeom prst="rect">
            <a:avLst/>
          </a:prstGeom>
        </p:spPr>
      </p:pic>
      <p:pic>
        <p:nvPicPr>
          <p:cNvPr id="5" name="Picture 4" descr="Shape&#10;&#10;Description automatically generated">
            <a:extLst>
              <a:ext uri="{FF2B5EF4-FFF2-40B4-BE49-F238E27FC236}">
                <a16:creationId xmlns:a16="http://schemas.microsoft.com/office/drawing/2014/main" id="{14DDE766-A4CF-CF34-BF94-185F8E5DE4FB}"/>
              </a:ext>
            </a:extLst>
          </p:cNvPr>
          <p:cNvPicPr>
            <a:picLocks noChangeAspect="1"/>
          </p:cNvPicPr>
          <p:nvPr/>
        </p:nvPicPr>
        <p:blipFill>
          <a:blip r:embed="rId3"/>
          <a:stretch>
            <a:fillRect/>
          </a:stretch>
        </p:blipFill>
        <p:spPr>
          <a:xfrm>
            <a:off x="6096000" y="5916910"/>
            <a:ext cx="1903622" cy="339125"/>
          </a:xfrm>
          <a:prstGeom prst="rect">
            <a:avLst/>
          </a:prstGeom>
        </p:spPr>
      </p:pic>
      <p:sp>
        <p:nvSpPr>
          <p:cNvPr id="6" name="TextBox 5">
            <a:extLst>
              <a:ext uri="{FF2B5EF4-FFF2-40B4-BE49-F238E27FC236}">
                <a16:creationId xmlns:a16="http://schemas.microsoft.com/office/drawing/2014/main" id="{8A7C1883-9E37-FC4F-3F40-CEF16F9CD3D4}"/>
              </a:ext>
            </a:extLst>
          </p:cNvPr>
          <p:cNvSpPr txBox="1"/>
          <p:nvPr/>
        </p:nvSpPr>
        <p:spPr>
          <a:xfrm>
            <a:off x="7937346" y="5978751"/>
            <a:ext cx="6730410"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
              </a:rPr>
              <a:t>https://www.thecommunityguide.org/pages/task-force-findings-increasing-vaccination.html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7" name="Rectangle 6">
            <a:extLst>
              <a:ext uri="{FF2B5EF4-FFF2-40B4-BE49-F238E27FC236}">
                <a16:creationId xmlns:a16="http://schemas.microsoft.com/office/drawing/2014/main" id="{6D0BBCD5-F2AB-800B-7F3D-293CDD818EAD}"/>
              </a:ext>
            </a:extLst>
          </p:cNvPr>
          <p:cNvSpPr/>
          <p:nvPr/>
        </p:nvSpPr>
        <p:spPr>
          <a:xfrm>
            <a:off x="623944" y="5540188"/>
            <a:ext cx="3345628" cy="301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60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84321-8B72-5343-BB6E-FE34B1DA2597}"/>
              </a:ext>
            </a:extLst>
          </p:cNvPr>
          <p:cNvSpPr>
            <a:spLocks noGrp="1"/>
          </p:cNvSpPr>
          <p:nvPr>
            <p:ph type="body" sz="quarter" idx="10"/>
          </p:nvPr>
        </p:nvSpPr>
        <p:spPr/>
        <p:txBody>
          <a:bodyPr>
            <a:normAutofit fontScale="85000" lnSpcReduction="20000"/>
          </a:bodyPr>
          <a:lstStyle/>
          <a:p>
            <a:r>
              <a:rPr lang="en-US" sz="6000" dirty="0"/>
              <a:t>Brief history of Vaccine Hesitancy</a:t>
            </a:r>
          </a:p>
        </p:txBody>
      </p:sp>
    </p:spTree>
    <p:extLst>
      <p:ext uri="{BB962C8B-B14F-4D97-AF65-F5344CB8AC3E}">
        <p14:creationId xmlns:p14="http://schemas.microsoft.com/office/powerpoint/2010/main" val="3309118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S_UNIQUEID" val="543"/>
</p:tagLst>
</file>

<file path=ppt/tags/tag3.xml><?xml version="1.0" encoding="utf-8"?>
<p:tagLst xmlns:a="http://schemas.openxmlformats.org/drawingml/2006/main" xmlns:r="http://schemas.openxmlformats.org/officeDocument/2006/relationships" xmlns:p="http://schemas.openxmlformats.org/presentationml/2006/main">
  <p:tag name="AS_UNIQUEID" val="544"/>
</p:tagLst>
</file>

<file path=ppt/tags/tag4.xml><?xml version="1.0" encoding="utf-8"?>
<p:tagLst xmlns:a="http://schemas.openxmlformats.org/drawingml/2006/main" xmlns:r="http://schemas.openxmlformats.org/officeDocument/2006/relationships" xmlns:p="http://schemas.openxmlformats.org/presentationml/2006/main">
  <p:tag name="AS_UNIQUEID" val="545"/>
</p:tagLst>
</file>

<file path=ppt/tags/tag5.xml><?xml version="1.0" encoding="utf-8"?>
<p:tagLst xmlns:a="http://schemas.openxmlformats.org/drawingml/2006/main" xmlns:r="http://schemas.openxmlformats.org/officeDocument/2006/relationships" xmlns:p="http://schemas.openxmlformats.org/presentationml/2006/main">
  <p:tag name="AS_UNIQUEID" val="547"/>
</p:tagLst>
</file>

<file path=ppt/tags/tag6.xml><?xml version="1.0" encoding="utf-8"?>
<p:tagLst xmlns:a="http://schemas.openxmlformats.org/drawingml/2006/main" xmlns:r="http://schemas.openxmlformats.org/officeDocument/2006/relationships" xmlns:p="http://schemas.openxmlformats.org/presentationml/2006/main">
  <p:tag name="AS_UNIQUEID" val="548"/>
</p:tagLst>
</file>

<file path=ppt/tags/tag7.xml><?xml version="1.0" encoding="utf-8"?>
<p:tagLst xmlns:a="http://schemas.openxmlformats.org/drawingml/2006/main" xmlns:r="http://schemas.openxmlformats.org/officeDocument/2006/relationships" xmlns:p="http://schemas.openxmlformats.org/presentationml/2006/main">
  <p:tag name="AS_UNIQUEID" val="550"/>
</p:tagLst>
</file>

<file path=ppt/tags/tag8.xml><?xml version="1.0" encoding="utf-8"?>
<p:tagLst xmlns:a="http://schemas.openxmlformats.org/drawingml/2006/main" xmlns:r="http://schemas.openxmlformats.org/officeDocument/2006/relationships" xmlns:p="http://schemas.openxmlformats.org/presentationml/2006/main">
  <p:tag name="AS_UNIQUEID" val="551"/>
</p:tagLst>
</file>

<file path=ppt/tags/tag9.xml><?xml version="1.0" encoding="utf-8"?>
<p:tagLst xmlns:a="http://schemas.openxmlformats.org/drawingml/2006/main" xmlns:r="http://schemas.openxmlformats.org/officeDocument/2006/relationships" xmlns:p="http://schemas.openxmlformats.org/presentationml/2006/main">
  <p:tag name="AS_UNIQUEID" val="552"/>
</p:tagLst>
</file>

<file path=ppt/theme/theme1.xml><?xml version="1.0" encoding="utf-8"?>
<a:theme xmlns:a="http://schemas.openxmlformats.org/drawingml/2006/main" name="Intro Slide2">
  <a:themeElements>
    <a:clrScheme name="CU01">
      <a:dk1>
        <a:srgbClr val="000000"/>
      </a:dk1>
      <a:lt1>
        <a:srgbClr val="FFFFFF"/>
      </a:lt1>
      <a:dk2>
        <a:srgbClr val="787878"/>
      </a:dk2>
      <a:lt2>
        <a:srgbClr val="EEECE1"/>
      </a:lt2>
      <a:accent1>
        <a:srgbClr val="CFB87C"/>
      </a:accent1>
      <a:accent2>
        <a:srgbClr val="A49566"/>
      </a:accent2>
      <a:accent3>
        <a:srgbClr val="7B704E"/>
      </a:accent3>
      <a:accent4>
        <a:srgbClr val="E8DDC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01_CUDenver.potx" id="{2CC2ADE1-23D8-884A-9C49-CB7BF9E01E05}" vid="{AB559019-ACC1-6943-AE2E-97CCA9DBCE9D}"/>
    </a:ext>
  </a:extLst>
</a:theme>
</file>

<file path=ppt/theme/theme2.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hank You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ORDS PP" id="{823A2DB2-7ECA-4DBF-B1D4-C1EAA0B1ED9D}" vid="{2A33E5E8-4764-4960-A14B-4D708024800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2494E9943FCA4D9BEEA7925A1BDB85" ma:contentTypeVersion="12" ma:contentTypeDescription="Create a new document." ma:contentTypeScope="" ma:versionID="a485f3a806f93dcb9cbf516140c6496b">
  <xsd:schema xmlns:xsd="http://www.w3.org/2001/XMLSchema" xmlns:xs="http://www.w3.org/2001/XMLSchema" xmlns:p="http://schemas.microsoft.com/office/2006/metadata/properties" xmlns:ns2="a9d0972e-4ac4-48e9-9e4b-33f2ebe49d5c" xmlns:ns3="77963eb2-7c65-4a45-9999-54a2e4e37270" targetNamespace="http://schemas.microsoft.com/office/2006/metadata/properties" ma:root="true" ma:fieldsID="ca59fda08b6257bfcbd7312300392282" ns2:_="" ns3:_="">
    <xsd:import namespace="a9d0972e-4ac4-48e9-9e4b-33f2ebe49d5c"/>
    <xsd:import namespace="77963eb2-7c65-4a45-9999-54a2e4e3727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0972e-4ac4-48e9-9e4b-33f2ebe49d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7310ada-04f1-49d1-83c9-5a60708465d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963eb2-7c65-4a45-9999-54a2e4e3727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9449e5f-68b0-4c36-b38e-62fb179bcbd7}" ma:internalName="TaxCatchAll" ma:showField="CatchAllData" ma:web="77963eb2-7c65-4a45-9999-54a2e4e3727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7963eb2-7c65-4a45-9999-54a2e4e37270" xsi:nil="true"/>
    <lcf76f155ced4ddcb4097134ff3c332f xmlns="a9d0972e-4ac4-48e9-9e4b-33f2ebe49d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D02B25-5EFC-42C1-A077-959748634208}">
  <ds:schemaRefs>
    <ds:schemaRef ds:uri="http://schemas.microsoft.com/sharepoint/v3/contenttype/forms"/>
  </ds:schemaRefs>
</ds:datastoreItem>
</file>

<file path=customXml/itemProps2.xml><?xml version="1.0" encoding="utf-8"?>
<ds:datastoreItem xmlns:ds="http://schemas.openxmlformats.org/officeDocument/2006/customXml" ds:itemID="{7CAD695D-E911-462D-BC45-3BF212C37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0972e-4ac4-48e9-9e4b-33f2ebe49d5c"/>
    <ds:schemaRef ds:uri="77963eb2-7c65-4a45-9999-54a2e4e372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FC055C-5F72-4C1C-8DE4-4CB55CB1E51B}">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 ds:uri="77963eb2-7c65-4a45-9999-54a2e4e37270"/>
    <ds:schemaRef ds:uri="a9d0972e-4ac4-48e9-9e4b-33f2ebe49d5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20999</TotalTime>
  <Words>4015</Words>
  <Application>Microsoft Office PowerPoint</Application>
  <PresentationFormat>Widescreen</PresentationFormat>
  <Paragraphs>364</Paragraphs>
  <Slides>69</Slides>
  <Notes>6</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69</vt:i4>
      </vt:variant>
    </vt:vector>
  </HeadingPairs>
  <TitlesOfParts>
    <vt:vector size="93" baseType="lpstr">
      <vt:lpstr>Meiryo</vt:lpstr>
      <vt:lpstr>ＭＳ Ｐゴシック</vt:lpstr>
      <vt:lpstr>Alegreya Sans</vt:lpstr>
      <vt:lpstr>Arial</vt:lpstr>
      <vt:lpstr>BlinkMacSystemFont</vt:lpstr>
      <vt:lpstr>Bradley Hand</vt:lpstr>
      <vt:lpstr>Calibri</vt:lpstr>
      <vt:lpstr>Calibri Light</vt:lpstr>
      <vt:lpstr>Helvetica</vt:lpstr>
      <vt:lpstr>Helvetica Light</vt:lpstr>
      <vt:lpstr>Josefin Sans</vt:lpstr>
      <vt:lpstr>Mangal</vt:lpstr>
      <vt:lpstr>Open Sans</vt:lpstr>
      <vt:lpstr>Prata</vt:lpstr>
      <vt:lpstr>Roboto</vt:lpstr>
      <vt:lpstr>Source Sans Pro</vt:lpstr>
      <vt:lpstr>Times New Roman</vt:lpstr>
      <vt:lpstr>Wingdings</vt:lpstr>
      <vt:lpstr>Intro Slide2</vt:lpstr>
      <vt:lpstr>Office Theme</vt:lpstr>
      <vt:lpstr>Thank You Slide</vt:lpstr>
      <vt:lpstr>1_Office Theme</vt:lpstr>
      <vt:lpstr>2_Office Theme</vt:lpstr>
      <vt:lpstr>Photo Editor Photo</vt:lpstr>
      <vt:lpstr>Give it your best shot! Effectively and efficiently communicating with vaccine hesitant parents.</vt:lpstr>
      <vt:lpstr>Disclosures</vt:lpstr>
      <vt:lpstr>Objectives</vt:lpstr>
      <vt:lpstr>Outline</vt:lpstr>
      <vt:lpstr>PowerPoint Presentation</vt:lpstr>
      <vt:lpstr>PowerPoint Presentation</vt:lpstr>
      <vt:lpstr>The problem</vt:lpstr>
      <vt:lpstr>The solution: Evidence-based ways to increase vaccination</vt:lpstr>
      <vt:lpstr>PowerPoint Presentation</vt:lpstr>
      <vt:lpstr>PowerPoint Presentation</vt:lpstr>
      <vt:lpstr>Fast-forward 123 years…</vt:lpstr>
      <vt:lpstr>Fast-forward 227 years…</vt:lpstr>
      <vt:lpstr>An example of how we got here…</vt:lpstr>
      <vt:lpstr>How did we get here?</vt:lpstr>
      <vt:lpstr>Problems with “the study”</vt:lpstr>
      <vt:lpstr>PowerPoint Presentation</vt:lpstr>
      <vt:lpstr>Extensive data do NOT support an association between MMR and autism</vt:lpstr>
      <vt:lpstr>PowerPoint Presentation</vt:lpstr>
      <vt:lpstr>How did we get here?</vt:lpstr>
      <vt:lpstr>PowerPoint Presentation</vt:lpstr>
      <vt:lpstr>What is “vaccine hesitancy”?</vt:lpstr>
      <vt:lpstr>Vaccine Hesitancy Continuum</vt:lpstr>
      <vt:lpstr>PowerPoint Presentation</vt:lpstr>
      <vt:lpstr>PowerPoint Presentation</vt:lpstr>
      <vt:lpstr>PowerPoint Presentation</vt:lpstr>
      <vt:lpstr>PowerPoint Presentation</vt:lpstr>
      <vt:lpstr>Addressing vaccine hesitancy is complicated!  No easy solutions!</vt:lpstr>
      <vt:lpstr>Strategies that don’t work</vt:lpstr>
      <vt:lpstr>Effective Messages in Vaccine Promotion: A Randomized Trial</vt:lpstr>
      <vt:lpstr>Effective Messages in Vaccine Promotion: A Randomized Trial</vt:lpstr>
      <vt:lpstr>Information deficit model = “data dump”</vt:lpstr>
      <vt:lpstr>The "Lecture Trap” doesn’t work!</vt:lpstr>
      <vt:lpstr>The “Persuasion Trap” doesn’t work!</vt:lpstr>
      <vt:lpstr>Patient education by itself doesn’t work!</vt:lpstr>
      <vt:lpstr>Let’s review strategies that don’t work</vt:lpstr>
      <vt:lpstr>It’s not (just) about the facts!</vt:lpstr>
      <vt:lpstr>What does work?</vt:lpstr>
      <vt:lpstr>PowerPoint Presentation</vt:lpstr>
      <vt:lpstr>PowerPoint Presentation</vt:lpstr>
      <vt:lpstr>PowerPoint Presentation</vt:lpstr>
      <vt:lpstr>The presumptive format works!</vt:lpstr>
      <vt:lpstr>A strong recommendation works!</vt:lpstr>
      <vt:lpstr>Motivational Interviewing works!</vt:lpstr>
      <vt:lpstr>Motivational interviewing 101</vt:lpstr>
      <vt:lpstr>Putting it together: What works</vt:lpstr>
      <vt:lpstr>PowerPoint Presentation</vt:lpstr>
      <vt:lpstr>Case 1</vt:lpstr>
      <vt:lpstr>Case 1 - Example</vt:lpstr>
      <vt:lpstr>Case 1</vt:lpstr>
      <vt:lpstr>Case 1</vt:lpstr>
      <vt:lpstr>Case 1</vt:lpstr>
      <vt:lpstr>Case 1</vt:lpstr>
      <vt:lpstr>Case 1</vt:lpstr>
      <vt:lpstr>Case 2</vt:lpstr>
      <vt:lpstr>Case 2 - Example</vt:lpstr>
      <vt:lpstr>Case 2</vt:lpstr>
      <vt:lpstr>Case 2</vt:lpstr>
      <vt:lpstr>Case 2 – Not so fast…</vt:lpstr>
      <vt:lpstr>Case 2 – Not so fast</vt:lpstr>
      <vt:lpstr>How to deal with myths</vt:lpstr>
      <vt:lpstr>How to deal with myths</vt:lpstr>
      <vt:lpstr>Conclusions</vt:lpstr>
      <vt:lpstr>Resources for you</vt:lpstr>
      <vt:lpstr>Resources for parents</vt:lpstr>
      <vt:lpstr>Acknowledgements</vt:lpstr>
      <vt:lpstr>PowerPoint Presentation</vt:lpstr>
      <vt:lpstr>References</vt:lpstr>
      <vt:lpstr>Extra slides</vt:lpstr>
      <vt:lpstr>Choice architecture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Sarah</dc:creator>
  <cp:lastModifiedBy>Sandra K Drangmeister</cp:lastModifiedBy>
  <cp:revision>107</cp:revision>
  <cp:lastPrinted>2023-09-13T21:19:25Z</cp:lastPrinted>
  <dcterms:created xsi:type="dcterms:W3CDTF">2020-01-27T22:52:20Z</dcterms:created>
  <dcterms:modified xsi:type="dcterms:W3CDTF">2023-11-07T21:12:50Z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0x010100042494E9943FCA4D9BEEA7925A1BDB85</vt:lpwstr>
  </property>
  <property fmtid="{D5CDD505-2E9C-101B-9397-08002B2CF9AE}" pid="3" name="MediaServiceImageTags">
    <vt:lpwstr/>
  </property>
</Properties>
</file>