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84" r:id="rId2"/>
    <p:sldId id="315" r:id="rId3"/>
    <p:sldId id="256" r:id="rId4"/>
    <p:sldId id="314" r:id="rId5"/>
    <p:sldId id="317" r:id="rId6"/>
    <p:sldId id="316" r:id="rId7"/>
    <p:sldId id="318" r:id="rId8"/>
    <p:sldId id="319" r:id="rId9"/>
    <p:sldId id="321" r:id="rId10"/>
    <p:sldId id="323" r:id="rId11"/>
    <p:sldId id="324" r:id="rId12"/>
    <p:sldId id="325" r:id="rId13"/>
    <p:sldId id="326" r:id="rId14"/>
    <p:sldId id="328" r:id="rId15"/>
    <p:sldId id="329" r:id="rId16"/>
    <p:sldId id="336" r:id="rId17"/>
    <p:sldId id="330" r:id="rId18"/>
    <p:sldId id="333" r:id="rId19"/>
    <p:sldId id="334" r:id="rId20"/>
    <p:sldId id="335" r:id="rId21"/>
    <p:sldId id="320" r:id="rId22"/>
    <p:sldId id="300" r:id="rId23"/>
    <p:sldId id="322" r:id="rId24"/>
    <p:sldId id="327" r:id="rId25"/>
    <p:sldId id="332" r:id="rId26"/>
    <p:sldId id="273" r:id="rId27"/>
    <p:sldId id="268" r:id="rId28"/>
    <p:sldId id="265" r:id="rId29"/>
    <p:sldId id="269" r:id="rId30"/>
    <p:sldId id="331" r:id="rId31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833"/>
  </p:normalViewPr>
  <p:slideViewPr>
    <p:cSldViewPr snapToGrid="0">
      <p:cViewPr varScale="1">
        <p:scale>
          <a:sx n="108" d="100"/>
          <a:sy n="108" d="100"/>
        </p:scale>
        <p:origin x="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B5DD5-DDAC-A242-9DCB-31B7E07A86F4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8CE2B-67A7-D34E-9038-424595425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6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2345-DC2D-4108-BFDD-511336F9E9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8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2345-DC2D-4108-BFDD-511336F9E9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58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2345-DC2D-4108-BFDD-511336F9E9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AF76-5E52-8642-9FF7-F5DD5480F36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FF1A-E25F-5248-BDCB-E8938F7A4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7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AF76-5E52-8642-9FF7-F5DD5480F36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FF1A-E25F-5248-BDCB-E8938F7A4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8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AF76-5E52-8642-9FF7-F5DD5480F36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FF1A-E25F-5248-BDCB-E8938F7A4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0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AF76-5E52-8642-9FF7-F5DD5480F36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FF1A-E25F-5248-BDCB-E8938F7A4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AF76-5E52-8642-9FF7-F5DD5480F36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FF1A-E25F-5248-BDCB-E8938F7A4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7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AF76-5E52-8642-9FF7-F5DD5480F36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FF1A-E25F-5248-BDCB-E8938F7A4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AF76-5E52-8642-9FF7-F5DD5480F36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FF1A-E25F-5248-BDCB-E8938F7A4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4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AF76-5E52-8642-9FF7-F5DD5480F36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FF1A-E25F-5248-BDCB-E8938F7A4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6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AF76-5E52-8642-9FF7-F5DD5480F36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FF1A-E25F-5248-BDCB-E8938F7A4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2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AF76-5E52-8642-9FF7-F5DD5480F36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FF1A-E25F-5248-BDCB-E8938F7A4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6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AF76-5E52-8642-9FF7-F5DD5480F36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FF1A-E25F-5248-BDCB-E8938F7A4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5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3AF76-5E52-8642-9FF7-F5DD5480F36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4FF1A-E25F-5248-BDCB-E8938F7A4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lchilton@salud.unm.edu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IMG_0462.JPG"/>
          <p:cNvPicPr>
            <a:picLocks noChangeAspect="1"/>
          </p:cNvPicPr>
          <p:nvPr/>
        </p:nvPicPr>
        <p:blipFill>
          <a:blip r:embed="rId3" cstate="print"/>
          <a:srcRect t="9854" b="9854"/>
          <a:stretch>
            <a:fillRect/>
          </a:stretch>
        </p:blipFill>
        <p:spPr>
          <a:xfrm>
            <a:off x="0" y="0"/>
            <a:ext cx="1138396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9873" y="2909798"/>
            <a:ext cx="4846007" cy="3046988"/>
          </a:xfrm>
          <a:prstGeom prst="rect">
            <a:avLst/>
          </a:prstGeom>
          <a:solidFill>
            <a:schemeClr val="bg1">
              <a:lumMod val="85000"/>
              <a:alpha val="2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No More Children Dying</a:t>
            </a:r>
          </a:p>
          <a:p>
            <a:r>
              <a:rPr lang="en-US" sz="3600" dirty="0"/>
              <a:t>Unnecessarily</a:t>
            </a:r>
          </a:p>
          <a:p>
            <a:endParaRPr lang="en-US" sz="3600" dirty="0"/>
          </a:p>
          <a:p>
            <a:r>
              <a:rPr lang="en-US" sz="2800" dirty="0"/>
              <a:t>Home Visiting Regional Meeting</a:t>
            </a:r>
          </a:p>
          <a:p>
            <a:r>
              <a:rPr lang="en-US" sz="2800" dirty="0"/>
              <a:t>November 14, 2023</a:t>
            </a:r>
          </a:p>
          <a:p>
            <a:r>
              <a:rPr lang="en-US" sz="2800" dirty="0"/>
              <a:t>Lance Chilton, MD</a:t>
            </a:r>
          </a:p>
        </p:txBody>
      </p:sp>
    </p:spTree>
    <p:extLst>
      <p:ext uri="{BB962C8B-B14F-4D97-AF65-F5344CB8AC3E}">
        <p14:creationId xmlns:p14="http://schemas.microsoft.com/office/powerpoint/2010/main" val="2633194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A6DFC-BA9C-3B3D-5921-FBE3B809E2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65766" y="365125"/>
            <a:ext cx="2720934" cy="1891187"/>
          </a:xfrm>
        </p:spPr>
        <p:txBody>
          <a:bodyPr>
            <a:normAutofit fontScale="90000"/>
          </a:bodyPr>
          <a:lstStyle/>
          <a:p>
            <a:r>
              <a:rPr lang="en-US" dirty="0"/>
              <a:t>Can we get rid of meningitis?</a:t>
            </a:r>
          </a:p>
        </p:txBody>
      </p:sp>
      <p:pic>
        <p:nvPicPr>
          <p:cNvPr id="9218" name="Picture 2" descr="Alaska Native People History">
            <a:extLst>
              <a:ext uri="{FF2B5EF4-FFF2-40B4-BE49-F238E27FC236}">
                <a16:creationId xmlns:a16="http://schemas.microsoft.com/office/drawing/2014/main" id="{FAAB6BD5-E948-3641-1DF1-A1220A299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1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2577FB2-AD79-BF6E-184C-2C79C39E2E5A}"/>
              </a:ext>
            </a:extLst>
          </p:cNvPr>
          <p:cNvSpPr txBox="1">
            <a:spLocks/>
          </p:cNvSpPr>
          <p:nvPr/>
        </p:nvSpPr>
        <p:spPr>
          <a:xfrm>
            <a:off x="5165766" y="2797588"/>
            <a:ext cx="3598224" cy="3971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/>
              <a:t>Meningitis in children is usually caused by these germs: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/>
              <a:t>Pneumococcus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err="1"/>
              <a:t>Haemophilus</a:t>
            </a:r>
            <a:r>
              <a:rPr lang="en-US" sz="3400" dirty="0"/>
              <a:t> influenzae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/>
              <a:t>Meningococcus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1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A8F8D-2B86-D001-CED6-0585BD71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Yes, we can!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971AA-E14E-EFA8-D017-C1CB7ABF3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3" y="2675926"/>
            <a:ext cx="4372344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300" dirty="0"/>
              <a:t>Vaccines to prevent it:</a:t>
            </a:r>
          </a:p>
          <a:p>
            <a:pPr lvl="1"/>
            <a:r>
              <a:rPr lang="en-US" sz="3200" dirty="0" err="1"/>
              <a:t>Haemophilus</a:t>
            </a:r>
            <a:r>
              <a:rPr lang="en-US" sz="3200" dirty="0"/>
              <a:t> influenzae, 1987</a:t>
            </a:r>
          </a:p>
          <a:p>
            <a:pPr lvl="1"/>
            <a:r>
              <a:rPr lang="en-US" sz="3200" dirty="0"/>
              <a:t>Pneumococcus, 2000</a:t>
            </a:r>
          </a:p>
          <a:p>
            <a:pPr lvl="1"/>
            <a:r>
              <a:rPr lang="en-US" sz="3200" dirty="0"/>
              <a:t>Meningococcus, 2005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D16834-F29F-FE93-5CAE-9D8A8F8648E0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628649" y="1540617"/>
            <a:ext cx="38862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latin typeface="+mn-lt"/>
              </a:rPr>
              <a:t>Meningitis in children is usually caused by these germs: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err="1">
                <a:latin typeface="+mn-lt"/>
              </a:rPr>
              <a:t>Haemophilus</a:t>
            </a:r>
            <a:r>
              <a:rPr lang="en-US" sz="3400" dirty="0">
                <a:latin typeface="+mn-lt"/>
              </a:rPr>
              <a:t> influenzae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>
                <a:latin typeface="+mn-lt"/>
              </a:rPr>
              <a:t>Pneumococcus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>
                <a:latin typeface="+mn-lt"/>
              </a:rPr>
              <a:t>Meningococcus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8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A8F8D-2B86-D001-CED6-0585BD71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Why is that important?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D16834-F29F-FE93-5CAE-9D8A8F8648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latin typeface="+mn-lt"/>
              </a:rPr>
              <a:t>Meningitis in children causes severe consequences: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+mn-lt"/>
              </a:rPr>
              <a:t>Death in 1-5%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+mn-lt"/>
              </a:rPr>
              <a:t>Loss of intelligence in 10%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+mn-lt"/>
              </a:rPr>
              <a:t>Deafness in 10-40%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+mn-lt"/>
              </a:rPr>
              <a:t>Language disorders in 15%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+mn-lt"/>
              </a:rPr>
              <a:t>Etcetera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7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83FBB-26C3-0058-244F-084C58D7A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all those vaccines against meningitis worked?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1A7EFB2-E30A-2E2C-21E3-9EAFD1360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38" t="38594" r="37509" b="30848"/>
          <a:stretch/>
        </p:blipFill>
        <p:spPr>
          <a:xfrm>
            <a:off x="210867" y="2173183"/>
            <a:ext cx="4834300" cy="30519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2AF942-7B13-A1AA-854C-8F4C5E658012}"/>
              </a:ext>
            </a:extLst>
          </p:cNvPr>
          <p:cNvSpPr/>
          <p:nvPr/>
        </p:nvSpPr>
        <p:spPr>
          <a:xfrm>
            <a:off x="5130140" y="2268187"/>
            <a:ext cx="3716977" cy="38238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 the 1980s (</a:t>
            </a:r>
            <a:r>
              <a:rPr lang="en-US" dirty="0" err="1"/>
              <a:t>prevaccine</a:t>
            </a:r>
            <a:r>
              <a:rPr lang="en-US" dirty="0"/>
              <a:t> era) to 2005 (vaccine era), the incidence of vaccine-preventable invasive Hib disease decreased by ≥99.8%, and the associated mortality rate decreased by ≥99.5%.</a:t>
            </a:r>
            <a:r>
              <a:rPr lang="en-US" baseline="30000" dirty="0"/>
              <a:t>  </a:t>
            </a:r>
            <a:r>
              <a:rPr lang="en-US" dirty="0"/>
              <a:t> In parts of the world where the vaccine is not in regular use, morbidity and mortality rates of Hib disease remain high. </a:t>
            </a:r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C0BEEAB6-E5BE-3A2F-12DF-2912084A43B3}"/>
              </a:ext>
            </a:extLst>
          </p:cNvPr>
          <p:cNvSpPr/>
          <p:nvPr/>
        </p:nvSpPr>
        <p:spPr>
          <a:xfrm>
            <a:off x="6626431" y="1330036"/>
            <a:ext cx="1021278" cy="84314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5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10540"/>
          </a:xfrm>
        </p:spPr>
        <p:txBody>
          <a:bodyPr>
            <a:noAutofit/>
          </a:bodyPr>
          <a:lstStyle/>
          <a:p>
            <a:r>
              <a:rPr lang="en-US" sz="2400" b="1" dirty="0"/>
              <a:t>SAVE THE DOLLAR COST!</a:t>
            </a:r>
            <a:br>
              <a:rPr lang="en-US" sz="2400" dirty="0"/>
            </a:br>
            <a:r>
              <a:rPr lang="en-US" sz="2400" dirty="0"/>
              <a:t>How cost-effective is childhood immunization?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0968" y="1100137"/>
          <a:ext cx="4540432" cy="4614860"/>
        </p:xfrm>
        <a:graphic>
          <a:graphicData uri="http://schemas.openxmlformats.org/drawingml/2006/table">
            <a:tbl>
              <a:tblPr/>
              <a:tblGrid>
                <a:gridCol w="981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580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/>
                        <a:t>Disease</a:t>
                      </a:r>
                    </a:p>
                  </a:txBody>
                  <a:tcPr marL="42115" marR="42115" marT="21058" marB="2105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Cases Prevented</a:t>
                      </a:r>
                    </a:p>
                  </a:txBody>
                  <a:tcPr marL="42115" marR="42115" marT="21058" marB="2105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Deaths Prevented</a:t>
                      </a:r>
                    </a:p>
                  </a:txBody>
                  <a:tcPr marL="42115" marR="42115" marT="21058" marB="2105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Direct Costs Saved, Million $</a:t>
                      </a:r>
                    </a:p>
                  </a:txBody>
                  <a:tcPr marL="42115" marR="42115" marT="21058" marB="2105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Societal Costs Saved (Direct + Indirect), Million $</a:t>
                      </a:r>
                    </a:p>
                  </a:txBody>
                  <a:tcPr marL="42115" marR="42115" marT="21058" marB="2105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Diphtheria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275 028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27 503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3654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39 296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Tetanus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169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45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Pertussis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2 950 836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1062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4443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7017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Hib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19 606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741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1810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3756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Polio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67 463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800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2898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7259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Measles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3 835 825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3106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3762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8862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Mumps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2 312 275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1411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2374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Rubella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1 981 066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187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721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924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Congenital rubella syndrome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632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70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133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257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HepB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239 993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3514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240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1770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Varicella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3 942 546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73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373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1598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HepA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153 164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52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114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2924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Pneumococcus-related diseases</a:t>
                      </a:r>
                      <a:r>
                        <a:rPr lang="en-US" sz="800" b="1" baseline="30000">
                          <a:hlinkClick r:id="" action="ppaction://hlinkfile"/>
                        </a:rPr>
                        <a:t>b</a:t>
                      </a:r>
                      <a:endParaRPr lang="en-US" sz="800" b="1"/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2 323 952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5056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965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2696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Rota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1 582 940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19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327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595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Total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19 685 495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42 032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20 267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76 360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02096" y="5714998"/>
            <a:ext cx="1314784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/>
              <a:t>42,032 DEATHS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5715000"/>
            <a:ext cx="3657600" cy="276998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THAT’S $20 BILLION and $76 BILLION!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791" y="6007239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Zhou F et al.  Economic Evaluation of the Routine Childhood Immunization Program in the US, 2009.  Pediatrics, 2014.  133:577</a:t>
            </a:r>
            <a:r>
              <a:rPr lang="en-US" dirty="0"/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28651" y="1447800"/>
            <a:ext cx="201168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For just one year’s births of 4.2 million children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03C602-7A0B-BDF9-D328-E65CCD945755}"/>
              </a:ext>
            </a:extLst>
          </p:cNvPr>
          <p:cNvSpPr/>
          <p:nvPr/>
        </p:nvSpPr>
        <p:spPr>
          <a:xfrm>
            <a:off x="2766951" y="2861953"/>
            <a:ext cx="4108862" cy="997528"/>
          </a:xfrm>
          <a:prstGeom prst="rect">
            <a:avLst/>
          </a:prstGeom>
          <a:noFill/>
          <a:ln w="476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65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easles | NHS inform">
            <a:extLst>
              <a:ext uri="{FF2B5EF4-FFF2-40B4-BE49-F238E27FC236}">
                <a16:creationId xmlns:a16="http://schemas.microsoft.com/office/drawing/2014/main" id="{33B6A31A-B13A-0D94-892B-27443398A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97631" cy="333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4F4231-EBFA-9B05-8396-471221B654CD}"/>
              </a:ext>
            </a:extLst>
          </p:cNvPr>
          <p:cNvSpPr txBox="1"/>
          <p:nvPr/>
        </p:nvSpPr>
        <p:spPr>
          <a:xfrm>
            <a:off x="2101932" y="2493818"/>
            <a:ext cx="106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MEASLES</a:t>
            </a:r>
          </a:p>
        </p:txBody>
      </p:sp>
      <p:pic>
        <p:nvPicPr>
          <p:cNvPr id="12292" name="Picture 4" descr="Mumps - Symptoms &amp; causes - Mayo Clinic">
            <a:extLst>
              <a:ext uri="{FF2B5EF4-FFF2-40B4-BE49-F238E27FC236}">
                <a16:creationId xmlns:a16="http://schemas.microsoft.com/office/drawing/2014/main" id="{5AFAE17C-3F58-AC8F-6384-FDF6F5A15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" b="5260"/>
          <a:stretch/>
        </p:blipFill>
        <p:spPr bwMode="auto">
          <a:xfrm>
            <a:off x="4572000" y="0"/>
            <a:ext cx="4572000" cy="40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266D56-9782-2BF1-F88F-DCD0D89AC825}"/>
              </a:ext>
            </a:extLst>
          </p:cNvPr>
          <p:cNvSpPr txBox="1"/>
          <p:nvPr/>
        </p:nvSpPr>
        <p:spPr>
          <a:xfrm>
            <a:off x="4919562" y="2502724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MUMPS</a:t>
            </a:r>
          </a:p>
        </p:txBody>
      </p:sp>
      <p:pic>
        <p:nvPicPr>
          <p:cNvPr id="12294" name="Picture 6" descr="German Measles (Rubella): Causes, Symptoms, and Treatments">
            <a:extLst>
              <a:ext uri="{FF2B5EF4-FFF2-40B4-BE49-F238E27FC236}">
                <a16:creationId xmlns:a16="http://schemas.microsoft.com/office/drawing/2014/main" id="{1F6DFAA6-E189-6C43-0A1E-DD64AB15A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03" y="4086321"/>
            <a:ext cx="4934197" cy="277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BCACC3-D274-FB67-AA1A-DD7E6BA9FFE5}"/>
              </a:ext>
            </a:extLst>
          </p:cNvPr>
          <p:cNvSpPr txBox="1"/>
          <p:nvPr/>
        </p:nvSpPr>
        <p:spPr>
          <a:xfrm>
            <a:off x="7431973" y="6054436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RUBELLA</a:t>
            </a:r>
          </a:p>
        </p:txBody>
      </p:sp>
      <p:pic>
        <p:nvPicPr>
          <p:cNvPr id="12300" name="Picture 12" descr="Chickenpox: Symptoms and Pictures">
            <a:extLst>
              <a:ext uri="{FF2B5EF4-FFF2-40B4-BE49-F238E27FC236}">
                <a16:creationId xmlns:a16="http://schemas.microsoft.com/office/drawing/2014/main" id="{2B529847-EFAE-BC21-4B55-59FBA26F6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3376"/>
          <a:stretch/>
        </p:blipFill>
        <p:spPr bwMode="auto">
          <a:xfrm>
            <a:off x="0" y="3336966"/>
            <a:ext cx="4209803" cy="352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1A23C1-B316-1BA2-B4DD-5CDB7F846CDD}"/>
              </a:ext>
            </a:extLst>
          </p:cNvPr>
          <p:cNvSpPr txBox="1"/>
          <p:nvPr/>
        </p:nvSpPr>
        <p:spPr>
          <a:xfrm>
            <a:off x="457006" y="6065529"/>
            <a:ext cx="2721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CHICKEN POX = VARICELLA</a:t>
            </a:r>
          </a:p>
        </p:txBody>
      </p:sp>
    </p:spTree>
    <p:extLst>
      <p:ext uri="{BB962C8B-B14F-4D97-AF65-F5344CB8AC3E}">
        <p14:creationId xmlns:p14="http://schemas.microsoft.com/office/powerpoint/2010/main" val="3825650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ids' Hearing Aids Aren't Covered by Insurance in California. Let's Change  That! | CCHAT Sacramento">
            <a:extLst>
              <a:ext uri="{FF2B5EF4-FFF2-40B4-BE49-F238E27FC236}">
                <a16:creationId xmlns:a16="http://schemas.microsoft.com/office/drawing/2014/main" id="{2EA22EA3-EDC2-C583-66AB-95CD2366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6F3059-9C40-B86F-A0C6-88020896B7E7}"/>
              </a:ext>
            </a:extLst>
          </p:cNvPr>
          <p:cNvSpPr txBox="1"/>
          <p:nvPr/>
        </p:nvSpPr>
        <p:spPr>
          <a:xfrm>
            <a:off x="1713364" y="249237"/>
            <a:ext cx="5717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Hearing Loss Connected with Congenital Rubella Syndrome</a:t>
            </a:r>
          </a:p>
        </p:txBody>
      </p:sp>
    </p:spTree>
    <p:extLst>
      <p:ext uri="{BB962C8B-B14F-4D97-AF65-F5344CB8AC3E}">
        <p14:creationId xmlns:p14="http://schemas.microsoft.com/office/powerpoint/2010/main" val="1934044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10540"/>
          </a:xfrm>
        </p:spPr>
        <p:txBody>
          <a:bodyPr>
            <a:noAutofit/>
          </a:bodyPr>
          <a:lstStyle/>
          <a:p>
            <a:r>
              <a:rPr lang="en-US" sz="2400" b="1" dirty="0"/>
              <a:t>SAVE THE DOLLAR COST!</a:t>
            </a:r>
            <a:br>
              <a:rPr lang="en-US" sz="2400" dirty="0"/>
            </a:br>
            <a:r>
              <a:rPr lang="en-US" sz="2400" dirty="0"/>
              <a:t>How cost-effective is childhood immunization?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0968" y="1100137"/>
          <a:ext cx="4540432" cy="4614860"/>
        </p:xfrm>
        <a:graphic>
          <a:graphicData uri="http://schemas.openxmlformats.org/drawingml/2006/table">
            <a:tbl>
              <a:tblPr/>
              <a:tblGrid>
                <a:gridCol w="981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580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/>
                        <a:t>Disease</a:t>
                      </a:r>
                    </a:p>
                  </a:txBody>
                  <a:tcPr marL="42115" marR="42115" marT="21058" marB="2105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Cases Prevented</a:t>
                      </a:r>
                    </a:p>
                  </a:txBody>
                  <a:tcPr marL="42115" marR="42115" marT="21058" marB="2105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Deaths Prevented</a:t>
                      </a:r>
                    </a:p>
                  </a:txBody>
                  <a:tcPr marL="42115" marR="42115" marT="21058" marB="2105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Direct Costs Saved, Million $</a:t>
                      </a:r>
                    </a:p>
                  </a:txBody>
                  <a:tcPr marL="42115" marR="42115" marT="21058" marB="2105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Societal Costs Saved (Direct + Indirect), Million $</a:t>
                      </a:r>
                    </a:p>
                  </a:txBody>
                  <a:tcPr marL="42115" marR="42115" marT="21058" marB="2105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Diphtheria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275 028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27 503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3654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39 296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Tetanus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169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45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Pertussis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2 950 836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1062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4443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7017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Hib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19 606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741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1810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3756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Polio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67 463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800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2898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7259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Measles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3 835 825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3106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3762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8862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Mumps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2 312 275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1411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2374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Rubella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1 981 066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187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721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924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Congenital rubella syndrome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632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70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133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257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HepB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239 993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3514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240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1770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Varicella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3 942 546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73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373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1598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HepA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153 164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52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114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2924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Pneumococcus-related diseases</a:t>
                      </a:r>
                      <a:r>
                        <a:rPr lang="en-US" sz="800" b="1" baseline="30000">
                          <a:hlinkClick r:id="" action="ppaction://hlinkfile"/>
                        </a:rPr>
                        <a:t>b</a:t>
                      </a:r>
                      <a:endParaRPr lang="en-US" sz="800" b="1"/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2 323 952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5056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965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2696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Rota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1 582 940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19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327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595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Total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19 685 495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42 032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20 267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76 360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02096" y="5714998"/>
            <a:ext cx="1314784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/>
              <a:t>42,032 DEATHS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5715000"/>
            <a:ext cx="3657600" cy="276998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THAT’S $20 BILLION and $76 BILLION!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791" y="6007239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Zhou F et al.  Economic Evaluation of the Routine Childhood Immunization Program in the US, 2009.  Pediatrics, 2014.  133:577</a:t>
            </a:r>
            <a:r>
              <a:rPr lang="en-US" dirty="0"/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28651" y="1447800"/>
            <a:ext cx="201168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For just one year’s births of 4.2 million children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03C602-7A0B-BDF9-D328-E65CCD945755}"/>
              </a:ext>
            </a:extLst>
          </p:cNvPr>
          <p:cNvSpPr/>
          <p:nvPr/>
        </p:nvSpPr>
        <p:spPr>
          <a:xfrm>
            <a:off x="2766951" y="2861953"/>
            <a:ext cx="4108862" cy="997528"/>
          </a:xfrm>
          <a:prstGeom prst="rect">
            <a:avLst/>
          </a:prstGeom>
          <a:noFill/>
          <a:ln w="476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28C27-EE0E-673A-B128-C3069493B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with vaccine-uncertain 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87E97-518B-AFC6-725E-92A850A8B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41536"/>
            <a:ext cx="4608368" cy="4351338"/>
          </a:xfrm>
        </p:spPr>
        <p:txBody>
          <a:bodyPr/>
          <a:lstStyle/>
          <a:p>
            <a:r>
              <a:rPr lang="en-US" dirty="0"/>
              <a:t>Listen first</a:t>
            </a:r>
          </a:p>
          <a:p>
            <a:r>
              <a:rPr lang="en-US" dirty="0"/>
              <a:t>Determine concerns and level of concerns</a:t>
            </a:r>
          </a:p>
          <a:p>
            <a:r>
              <a:rPr lang="en-US" dirty="0"/>
              <a:t>Offer to give information</a:t>
            </a:r>
          </a:p>
          <a:p>
            <a:r>
              <a:rPr lang="en-US" dirty="0"/>
              <a:t>Have facts on hand, especially about vaccine safety</a:t>
            </a:r>
          </a:p>
        </p:txBody>
      </p:sp>
      <p:pic>
        <p:nvPicPr>
          <p:cNvPr id="15362" name="Picture 2" descr="Motivational Interviewing: Fourth Edition: Helping People Change and Grow">
            <a:extLst>
              <a:ext uri="{FF2B5EF4-FFF2-40B4-BE49-F238E27FC236}">
                <a16:creationId xmlns:a16="http://schemas.microsoft.com/office/drawing/2014/main" id="{67C6EF98-F0F0-4659-B97C-4B7D0E209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53" y="1825625"/>
            <a:ext cx="2495786" cy="38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27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12F515-F5D1-2835-DF3A-B706FCDC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47215" cy="1325563"/>
          </a:xfrm>
        </p:spPr>
        <p:txBody>
          <a:bodyPr/>
          <a:lstStyle/>
          <a:p>
            <a:r>
              <a:rPr lang="en-US" dirty="0"/>
              <a:t>Phases of Assuring Vaccine Safety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01EA90-1788-FBBE-2EB7-79F828DC00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Drug Company Pre-Licensure Studies</a:t>
            </a:r>
          </a:p>
          <a:p>
            <a:pPr lvl="1"/>
            <a:r>
              <a:rPr lang="en-US" dirty="0"/>
              <a:t>Phase 1: animals</a:t>
            </a:r>
          </a:p>
          <a:p>
            <a:pPr lvl="1"/>
            <a:r>
              <a:rPr lang="en-US" dirty="0"/>
              <a:t>Phase 2: small human studies, dose adjustment</a:t>
            </a:r>
          </a:p>
          <a:p>
            <a:pPr lvl="1"/>
            <a:r>
              <a:rPr lang="en-US" dirty="0"/>
              <a:t>Phase 3: large human trials for determining efficacy and safety</a:t>
            </a:r>
          </a:p>
          <a:p>
            <a:pPr lvl="1"/>
            <a:r>
              <a:rPr lang="en-US" dirty="0"/>
              <a:t>Phase 4: post-marketing</a:t>
            </a:r>
          </a:p>
        </p:txBody>
      </p:sp>
      <p:pic>
        <p:nvPicPr>
          <p:cNvPr id="16386" name="Picture 2" descr="Food and Drug Administration (FDA)">
            <a:extLst>
              <a:ext uri="{FF2B5EF4-FFF2-40B4-BE49-F238E27FC236}">
                <a16:creationId xmlns:a16="http://schemas.microsoft.com/office/drawing/2014/main" id="{45AA64BD-25CB-B4A7-05FF-127E0457A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2" t="11270" r="17012" b="11616"/>
          <a:stretch/>
        </p:blipFill>
        <p:spPr bwMode="auto">
          <a:xfrm>
            <a:off x="5652655" y="1550564"/>
            <a:ext cx="2256312" cy="151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Understanding the ACIP and How Vaccine Recommendations are Made in the US">
            <a:extLst>
              <a:ext uri="{FF2B5EF4-FFF2-40B4-BE49-F238E27FC236}">
                <a16:creationId xmlns:a16="http://schemas.microsoft.com/office/drawing/2014/main" id="{187F37FD-CD7D-BF45-CF40-8E9CA0A2D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77" y="3429000"/>
            <a:ext cx="238526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Pfizer-BioNTech COVID-19 Vaccine: ACIP Clinical Considerations for People  Living with HIV - NACCHO">
            <a:extLst>
              <a:ext uri="{FF2B5EF4-FFF2-40B4-BE49-F238E27FC236}">
                <a16:creationId xmlns:a16="http://schemas.microsoft.com/office/drawing/2014/main" id="{635E4E43-49A1-FCD7-ED35-BA2CDFDDC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14" y="5119729"/>
            <a:ext cx="2411809" cy="141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A78591D1-F1C6-58F4-BA06-930C94953047}"/>
              </a:ext>
            </a:extLst>
          </p:cNvPr>
          <p:cNvSpPr/>
          <p:nvPr/>
        </p:nvSpPr>
        <p:spPr>
          <a:xfrm>
            <a:off x="6768937" y="2968831"/>
            <a:ext cx="166254" cy="4601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996C6B91-9CCF-071E-3A03-09D9964EE804}"/>
              </a:ext>
            </a:extLst>
          </p:cNvPr>
          <p:cNvSpPr/>
          <p:nvPr/>
        </p:nvSpPr>
        <p:spPr>
          <a:xfrm>
            <a:off x="6780811" y="4754564"/>
            <a:ext cx="154380" cy="4127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2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IMG_0462.JPG"/>
          <p:cNvPicPr>
            <a:picLocks noChangeAspect="1"/>
          </p:cNvPicPr>
          <p:nvPr/>
        </p:nvPicPr>
        <p:blipFill>
          <a:blip r:embed="rId3" cstate="print"/>
          <a:srcRect t="9854" b="9854"/>
          <a:stretch>
            <a:fillRect/>
          </a:stretch>
        </p:blipFill>
        <p:spPr>
          <a:xfrm>
            <a:off x="0" y="0"/>
            <a:ext cx="1138396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1305" y="3934242"/>
            <a:ext cx="7172695" cy="2123658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Objectives:</a:t>
            </a:r>
          </a:p>
          <a:p>
            <a:r>
              <a:rPr lang="en-US" sz="1600" dirty="0"/>
              <a:t>1. Home visitors and others will be able to discuss diseases they would have seen visiting babies 100 years ago, before effective vaccines were available.</a:t>
            </a:r>
          </a:p>
          <a:p>
            <a:r>
              <a:rPr lang="en-US" sz="1600" dirty="0"/>
              <a:t>2. Attendees will be able to list three characteristics of a discussion they might have with a vaccine-hesitant parent.</a:t>
            </a:r>
          </a:p>
          <a:p>
            <a:r>
              <a:rPr lang="en-US" sz="1600" dirty="0"/>
              <a:t>3. Attendees will be able to discuss the measures taken by experts and government agencies to assure the safety of vaccines.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8234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7AFC9F-2F97-9893-3D3A-E2DF6234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040337" cy="1325563"/>
          </a:xfrm>
        </p:spPr>
        <p:txBody>
          <a:bodyPr/>
          <a:lstStyle/>
          <a:p>
            <a:r>
              <a:rPr lang="en-US" dirty="0"/>
              <a:t>Post-Marketing Large-Scale Studies</a:t>
            </a:r>
          </a:p>
        </p:txBody>
      </p:sp>
      <p:pic>
        <p:nvPicPr>
          <p:cNvPr id="17410" name="Picture 2" descr="1. VAERS... - Madera County Department of Public Health | Facebook">
            <a:extLst>
              <a:ext uri="{FF2B5EF4-FFF2-40B4-BE49-F238E27FC236}">
                <a16:creationId xmlns:a16="http://schemas.microsoft.com/office/drawing/2014/main" id="{52B7D0BD-0DF0-A5E7-BB45-2A54A2D25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2" y="2000250"/>
            <a:ext cx="3628654" cy="362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Post-Marketing Vaccine Safety Surveillance in the U.S. Using the FDA  Sentinel System">
            <a:extLst>
              <a:ext uri="{FF2B5EF4-FFF2-40B4-BE49-F238E27FC236}">
                <a16:creationId xmlns:a16="http://schemas.microsoft.com/office/drawing/2014/main" id="{B0692513-9BE6-D413-DD75-5F9578CB4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50" y="2232725"/>
            <a:ext cx="4137719" cy="309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71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CFF6-B295-3345-C56F-CEAA3441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FEACD-BAA4-BE3D-05BB-B7AE2AF4E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50" name="Picture 6" descr="Newborn development at 1-2 months | Raising Children Network">
            <a:extLst>
              <a:ext uri="{FF2B5EF4-FFF2-40B4-BE49-F238E27FC236}">
                <a16:creationId xmlns:a16="http://schemas.microsoft.com/office/drawing/2014/main" id="{5C3C6DCC-86C5-BC82-745B-CDDA9B547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hildren Of Different Ages Images – Browse 8,704 Stock Photos, Vectors, and  Video | Adobe Stock">
            <a:extLst>
              <a:ext uri="{FF2B5EF4-FFF2-40B4-BE49-F238E27FC236}">
                <a16:creationId xmlns:a16="http://schemas.microsoft.com/office/drawing/2014/main" id="{F5B90294-197D-DD51-AE66-A579AD179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4568"/>
            <a:ext cx="9144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AE8B91-D6C0-FD1F-85F5-8D9C2D119619}"/>
              </a:ext>
            </a:extLst>
          </p:cNvPr>
          <p:cNvSpPr txBox="1"/>
          <p:nvPr/>
        </p:nvSpPr>
        <p:spPr>
          <a:xfrm>
            <a:off x="246328" y="5581672"/>
            <a:ext cx="8651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Immunizations are for babies, but not just babies!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568F66-76D0-8D51-C7A6-7452624C0A02}"/>
              </a:ext>
            </a:extLst>
          </p:cNvPr>
          <p:cNvSpPr txBox="1"/>
          <p:nvPr/>
        </p:nvSpPr>
        <p:spPr>
          <a:xfrm>
            <a:off x="1876301" y="1115220"/>
            <a:ext cx="5479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Immunizations are free for </a:t>
            </a:r>
          </a:p>
          <a:p>
            <a:pPr algn="ctr"/>
            <a:r>
              <a:rPr lang="en-US" sz="3200" b="1" dirty="0"/>
              <a:t>all New Mexicans up to age 18!</a:t>
            </a:r>
          </a:p>
        </p:txBody>
      </p:sp>
    </p:spTree>
    <p:extLst>
      <p:ext uri="{BB962C8B-B14F-4D97-AF65-F5344CB8AC3E}">
        <p14:creationId xmlns:p14="http://schemas.microsoft.com/office/powerpoint/2010/main" val="42132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IMG_0462.JPG"/>
          <p:cNvPicPr>
            <a:picLocks noChangeAspect="1"/>
          </p:cNvPicPr>
          <p:nvPr/>
        </p:nvPicPr>
        <p:blipFill>
          <a:blip r:embed="rId3" cstate="print"/>
          <a:srcRect t="9854" b="9854"/>
          <a:stretch>
            <a:fillRect/>
          </a:stretch>
        </p:blipFill>
        <p:spPr>
          <a:xfrm>
            <a:off x="0" y="0"/>
            <a:ext cx="1138396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2552" y="2887682"/>
            <a:ext cx="7876195" cy="3416320"/>
          </a:xfrm>
          <a:prstGeom prst="rect">
            <a:avLst/>
          </a:prstGeom>
          <a:solidFill>
            <a:schemeClr val="bg1">
              <a:lumMod val="85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Universal Purchase Vaccines for Children:</a:t>
            </a:r>
          </a:p>
          <a:p>
            <a:r>
              <a:rPr lang="en-US" sz="3600" dirty="0"/>
              <a:t>Best for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Children and Parents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Department of Health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Practitioners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Small Business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033D0-C666-157A-1121-D35871E2A90F}"/>
              </a:ext>
            </a:extLst>
          </p:cNvPr>
          <p:cNvSpPr txBox="1"/>
          <p:nvPr/>
        </p:nvSpPr>
        <p:spPr>
          <a:xfrm>
            <a:off x="6804561" y="3602038"/>
            <a:ext cx="21041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Now in 15 states, including </a:t>
            </a:r>
            <a:r>
              <a:rPr lang="en-US" sz="3600" dirty="0">
                <a:highlight>
                  <a:srgbClr val="FFFF00"/>
                </a:highlight>
              </a:rPr>
              <a:t>New Mexico!</a:t>
            </a:r>
          </a:p>
        </p:txBody>
      </p:sp>
    </p:spTree>
    <p:extLst>
      <p:ext uri="{BB962C8B-B14F-4D97-AF65-F5344CB8AC3E}">
        <p14:creationId xmlns:p14="http://schemas.microsoft.com/office/powerpoint/2010/main" val="339269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309" y="15968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Pediatricians and </a:t>
            </a:r>
            <a:br>
              <a:rPr lang="en-US" dirty="0"/>
            </a:br>
            <a:r>
              <a:rPr lang="en-US" dirty="0"/>
              <a:t>Home Visiting Programs – Natural Partners!</a:t>
            </a:r>
          </a:p>
        </p:txBody>
      </p:sp>
      <p:pic>
        <p:nvPicPr>
          <p:cNvPr id="4" name="Picture 3" descr="GettyImages-12930226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85" y="3602038"/>
            <a:ext cx="2866430" cy="1905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55184E-2DFD-784D-82F4-6347FC026119}"/>
              </a:ext>
            </a:extLst>
          </p:cNvPr>
          <p:cNvSpPr/>
          <p:nvPr/>
        </p:nvSpPr>
        <p:spPr>
          <a:xfrm>
            <a:off x="0" y="0"/>
            <a:ext cx="2182761" cy="14748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43FA672-8CAA-E743-F039-BEAE66A10A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59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EEDB-D1A3-2780-0966-87BCFE81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vaccines, with home visitors, with child health practitioners...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D4F99-B8AE-9C58-C93B-64E3E47CD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00B050"/>
                </a:solidFill>
              </a:rPr>
              <a:t>We can prevent problems!</a:t>
            </a:r>
          </a:p>
        </p:txBody>
      </p:sp>
    </p:spTree>
    <p:extLst>
      <p:ext uri="{BB962C8B-B14F-4D97-AF65-F5344CB8AC3E}">
        <p14:creationId xmlns:p14="http://schemas.microsoft.com/office/powerpoint/2010/main" val="229475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9EFB8-3900-7816-00E7-AEB24F5B7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prevent the big killers of adults?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3B602-597A-1D40-D94B-E10DA7619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324388"/>
            <a:ext cx="3886200" cy="4351338"/>
          </a:xfrm>
        </p:spPr>
        <p:txBody>
          <a:bodyPr/>
          <a:lstStyle/>
          <a:p>
            <a:r>
              <a:rPr lang="en-US" dirty="0"/>
              <a:t>Heart disease and stroke?</a:t>
            </a:r>
          </a:p>
          <a:p>
            <a:pPr lvl="1"/>
            <a:r>
              <a:rPr lang="en-US" dirty="0"/>
              <a:t>No vaccines yet...</a:t>
            </a:r>
          </a:p>
          <a:p>
            <a:pPr lvl="1"/>
            <a:r>
              <a:rPr lang="en-US" dirty="0"/>
              <a:t>Good diet</a:t>
            </a:r>
          </a:p>
          <a:p>
            <a:pPr lvl="1"/>
            <a:r>
              <a:rPr lang="en-US" dirty="0"/>
              <a:t>Exercise</a:t>
            </a:r>
          </a:p>
          <a:p>
            <a:pPr lvl="1"/>
            <a:r>
              <a:rPr lang="en-US" dirty="0"/>
              <a:t>Prevent substance use, especially tobacco</a:t>
            </a: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93CE81-3F97-4308-EBE9-4F34114C0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528741"/>
            <a:ext cx="3886200" cy="4351338"/>
          </a:xfrm>
        </p:spPr>
        <p:txBody>
          <a:bodyPr/>
          <a:lstStyle/>
          <a:p>
            <a:r>
              <a:rPr lang="en-US" dirty="0"/>
              <a:t>Cancer?</a:t>
            </a:r>
          </a:p>
          <a:p>
            <a:pPr lvl="1"/>
            <a:r>
              <a:rPr lang="en-US" dirty="0"/>
              <a:t>Prevent substance use, especially tobacco</a:t>
            </a:r>
          </a:p>
          <a:p>
            <a:pPr lvl="1"/>
            <a:r>
              <a:rPr lang="en-US" dirty="0"/>
              <a:t>Vaccines!  So far:</a:t>
            </a:r>
          </a:p>
          <a:p>
            <a:pPr lvl="2"/>
            <a:r>
              <a:rPr lang="en-US" dirty="0"/>
              <a:t>Hepatitis B vaccine</a:t>
            </a:r>
          </a:p>
          <a:p>
            <a:pPr lvl="2"/>
            <a:r>
              <a:rPr lang="en-US" dirty="0"/>
              <a:t>Human papillomavirus vaccine</a:t>
            </a:r>
          </a:p>
          <a:p>
            <a:r>
              <a:rPr lang="en-US" dirty="0"/>
              <a:t>Violence and accidental death?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53BFAA1-0980-EB9D-214D-0C20C42188B0}"/>
              </a:ext>
            </a:extLst>
          </p:cNvPr>
          <p:cNvSpPr txBox="1">
            <a:spLocks/>
          </p:cNvSpPr>
          <p:nvPr/>
        </p:nvSpPr>
        <p:spPr>
          <a:xfrm>
            <a:off x="950025" y="5296395"/>
            <a:ext cx="7362701" cy="2956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For all three, prevent </a:t>
            </a:r>
          </a:p>
          <a:p>
            <a:pPr marL="0" indent="0" algn="ctr">
              <a:buNone/>
            </a:pPr>
            <a:r>
              <a:rPr lang="en-US" sz="3600" dirty="0"/>
              <a:t>adverse childhood experiences!</a:t>
            </a:r>
          </a:p>
        </p:txBody>
      </p:sp>
    </p:spTree>
    <p:extLst>
      <p:ext uri="{BB962C8B-B14F-4D97-AF65-F5344CB8AC3E}">
        <p14:creationId xmlns:p14="http://schemas.microsoft.com/office/powerpoint/2010/main" val="311495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A78E4-0FA1-AF4F-8288-B61F7EC47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73185"/>
            <a:ext cx="7772400" cy="2268186"/>
          </a:xfrm>
          <a:solidFill>
            <a:schemeClr val="accent2">
              <a:lumMod val="75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Is there a shot for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Adverse Childhood Experiences?</a:t>
            </a:r>
          </a:p>
        </p:txBody>
      </p:sp>
      <p:pic>
        <p:nvPicPr>
          <p:cNvPr id="4" name="Picture 2" descr="COVID-19 Update | March 9, 2021 - MHA">
            <a:extLst>
              <a:ext uri="{FF2B5EF4-FFF2-40B4-BE49-F238E27FC236}">
                <a16:creationId xmlns:a16="http://schemas.microsoft.com/office/drawing/2014/main" id="{C834DFB1-5A14-DB4C-9383-E68A3C7F9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9" t="29032" r="15000" b="8899"/>
          <a:stretch/>
        </p:blipFill>
        <p:spPr bwMode="auto">
          <a:xfrm>
            <a:off x="4130938" y="5187114"/>
            <a:ext cx="882123" cy="87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50710E2-EF47-75D9-58B6-891CCC40409D}"/>
              </a:ext>
            </a:extLst>
          </p:cNvPr>
          <p:cNvSpPr txBox="1">
            <a:spLocks/>
          </p:cNvSpPr>
          <p:nvPr/>
        </p:nvSpPr>
        <p:spPr>
          <a:xfrm>
            <a:off x="685799" y="5022028"/>
            <a:ext cx="7772400" cy="104149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And what are ACEs, anyway?</a:t>
            </a:r>
          </a:p>
        </p:txBody>
      </p:sp>
      <p:pic>
        <p:nvPicPr>
          <p:cNvPr id="8194" name="Picture 2" descr="Vaccine Cartoon">
            <a:extLst>
              <a:ext uri="{FF2B5EF4-FFF2-40B4-BE49-F238E27FC236}">
                <a16:creationId xmlns:a16="http://schemas.microsoft.com/office/drawing/2014/main" id="{59A1B027-EC05-D118-EC27-E04CBD581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b="18114"/>
          <a:stretch/>
        </p:blipFill>
        <p:spPr bwMode="auto">
          <a:xfrm>
            <a:off x="3115704" y="156757"/>
            <a:ext cx="2912589" cy="193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01B05-26D8-EC41-9687-5F0754B55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8996"/>
            <a:ext cx="9144000" cy="1371600"/>
          </a:xfrm>
        </p:spPr>
        <p:txBody>
          <a:bodyPr/>
          <a:lstStyle/>
          <a:p>
            <a:r>
              <a:rPr lang="en-US" sz="3600" dirty="0"/>
              <a:t>Adverse Childhood Experiences = 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B8898-0764-D347-BA0D-0F7F09D02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35" y="2570812"/>
            <a:ext cx="4395866" cy="41747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ACEs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/>
              <a:t>Abuse or neglect: Emotional, physical or sexual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/>
              <a:t>Family separation: incarceration, divorce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/>
              <a:t>Family mental disorder or substance abuse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/>
              <a:t>Domestic violence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/>
              <a:t>Poverty: Lack of food, shelter, clothes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dirty="0"/>
              <a:t>Bullying</a:t>
            </a:r>
          </a:p>
        </p:txBody>
      </p:sp>
      <p:pic>
        <p:nvPicPr>
          <p:cNvPr id="4100" name="Picture 4" descr="The ACEs Revolution!: The Impact of Adverse Childhood Experiences: Trayser,  John Richard: 9781523710195: Amazon.com: Books">
            <a:extLst>
              <a:ext uri="{FF2B5EF4-FFF2-40B4-BE49-F238E27FC236}">
                <a16:creationId xmlns:a16="http://schemas.microsoft.com/office/drawing/2014/main" id="{0FAAF082-45A5-9840-92DB-E093C5D5C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7" b="22295"/>
          <a:stretch/>
        </p:blipFill>
        <p:spPr bwMode="auto">
          <a:xfrm>
            <a:off x="4572000" y="3035505"/>
            <a:ext cx="4586287" cy="297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E59169-B9C3-A14F-9D59-2B12D60D4688}"/>
              </a:ext>
            </a:extLst>
          </p:cNvPr>
          <p:cNvSpPr/>
          <p:nvPr/>
        </p:nvSpPr>
        <p:spPr>
          <a:xfrm>
            <a:off x="0" y="0"/>
            <a:ext cx="9144000" cy="1528996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Aces Images, Stock Photos &amp; Vectors | Shutterstock">
            <a:extLst>
              <a:ext uri="{FF2B5EF4-FFF2-40B4-BE49-F238E27FC236}">
                <a16:creationId xmlns:a16="http://schemas.microsoft.com/office/drawing/2014/main" id="{ED3FE8F0-D0B2-8D4B-AB02-077E57B1E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8" b="12799"/>
          <a:stretch/>
        </p:blipFill>
        <p:spPr bwMode="auto">
          <a:xfrm>
            <a:off x="2608289" y="11244"/>
            <a:ext cx="4431630" cy="152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513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DE90-3528-314B-9152-CEAB31C5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81" y="518498"/>
            <a:ext cx="7482836" cy="13716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dirty="0"/>
              <a:t>American Academy of Pediatrics Policy Statement summary: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17451-803A-354F-955B-D539997E6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93" y="2509603"/>
            <a:ext cx="7770813" cy="3657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High-quality home-visiting services for infants and young children can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improve family relationships, advance school readiness, reduce child maltreatment, improve maternal-infant health outcomes, and increase family economic self-sufficiency.</a:t>
            </a:r>
            <a:r>
              <a:rPr lang="en-US" dirty="0">
                <a:solidFill>
                  <a:schemeClr val="accent4"/>
                </a:solidFill>
              </a:rPr>
              <a:t> The American Academy of Pediatrics supports unwavering federal funding of state home-visiting initiatives, the expansion of evidence-based programs, and a robust, coordinated national evaluation designed to confirm best practices and cost-efficiency. Community home visiting is most effective as a component of a comprehensive early childhood system that actively includes and enhances a family-centered medical home.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25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532ED4-3AC9-2A47-A9B6-D23B18A5D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331513"/>
            <a:ext cx="7772400" cy="1470025"/>
          </a:xfrm>
        </p:spPr>
        <p:txBody>
          <a:bodyPr/>
          <a:lstStyle/>
          <a:p>
            <a:r>
              <a:rPr lang="en-US" dirty="0"/>
              <a:t>Child health providers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6F48D59-8C74-9943-8F66-2BD8356277A4}"/>
              </a:ext>
            </a:extLst>
          </p:cNvPr>
          <p:cNvSpPr txBox="1">
            <a:spLocks/>
          </p:cNvSpPr>
          <p:nvPr/>
        </p:nvSpPr>
        <p:spPr>
          <a:xfrm>
            <a:off x="624399" y="2145262"/>
            <a:ext cx="8158397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appreciate home visitors!...</a:t>
            </a:r>
          </a:p>
        </p:txBody>
      </p:sp>
      <p:pic>
        <p:nvPicPr>
          <p:cNvPr id="2050" name="Picture 2" descr="Alexandra Cvijanovich (mcstoli) - Profile | Pinterest">
            <a:extLst>
              <a:ext uri="{FF2B5EF4-FFF2-40B4-BE49-F238E27FC236}">
                <a16:creationId xmlns:a16="http://schemas.microsoft.com/office/drawing/2014/main" id="{F760BFDC-EC6A-3349-B420-DC49E5E8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6" y="4085112"/>
            <a:ext cx="1594263" cy="15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02B13C-89D7-654D-8B29-E6D455B4ACCB}"/>
              </a:ext>
            </a:extLst>
          </p:cNvPr>
          <p:cNvSpPr txBox="1"/>
          <p:nvPr/>
        </p:nvSpPr>
        <p:spPr>
          <a:xfrm>
            <a:off x="1805049" y="4241682"/>
            <a:ext cx="1821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Alexandra </a:t>
            </a:r>
            <a:r>
              <a:rPr lang="en-US" sz="1400" dirty="0" err="1"/>
              <a:t>Cvijanovich</a:t>
            </a:r>
            <a:r>
              <a:rPr lang="en-US" sz="1400" dirty="0"/>
              <a:t>, MD</a:t>
            </a:r>
          </a:p>
          <a:p>
            <a:r>
              <a:rPr lang="en-US" sz="1400" dirty="0"/>
              <a:t>President, New Mexico Pediatric Society</a:t>
            </a:r>
          </a:p>
          <a:p>
            <a:r>
              <a:rPr lang="en-US" sz="1400" dirty="0"/>
              <a:t>June 2021</a:t>
            </a:r>
          </a:p>
        </p:txBody>
      </p:sp>
      <p:pic>
        <p:nvPicPr>
          <p:cNvPr id="8" name="Picture 7" descr="A close-up of a person wearing glasses&#10;&#10;Description automatically generated">
            <a:extLst>
              <a:ext uri="{FF2B5EF4-FFF2-40B4-BE49-F238E27FC236}">
                <a16:creationId xmlns:a16="http://schemas.microsoft.com/office/drawing/2014/main" id="{B6614E1C-FA2D-9F38-C7DC-F2FC9BBD5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573" y="3973970"/>
            <a:ext cx="1294378" cy="19204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89FFCF-AB1B-23C1-A00E-D6E0983D5906}"/>
              </a:ext>
            </a:extLst>
          </p:cNvPr>
          <p:cNvSpPr txBox="1"/>
          <p:nvPr/>
        </p:nvSpPr>
        <p:spPr>
          <a:xfrm>
            <a:off x="4951338" y="4288724"/>
            <a:ext cx="14713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Lance Chilton, MD</a:t>
            </a:r>
          </a:p>
          <a:p>
            <a:r>
              <a:rPr lang="en-US" sz="1400" dirty="0"/>
              <a:t>President, New Mexico Pediatric Society</a:t>
            </a:r>
          </a:p>
          <a:p>
            <a:r>
              <a:rPr lang="en-US" sz="1400" dirty="0"/>
              <a:t>2000-2002</a:t>
            </a:r>
          </a:p>
        </p:txBody>
      </p:sp>
      <p:pic>
        <p:nvPicPr>
          <p:cNvPr id="14338" name="Picture 2" descr="ECECD Hosts Dr. Janis Gonzales For Public Talk On Child Health, Pediatric  Inflammatory Multisystem Syndrome">
            <a:extLst>
              <a:ext uri="{FF2B5EF4-FFF2-40B4-BE49-F238E27FC236}">
                <a16:creationId xmlns:a16="http://schemas.microsoft.com/office/drawing/2014/main" id="{D4F34017-07C5-3C42-C198-724D4AA8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86" y="4128716"/>
            <a:ext cx="1294379" cy="170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3B89D0-F4BD-C514-0F9A-D72C85060E8D}"/>
              </a:ext>
            </a:extLst>
          </p:cNvPr>
          <p:cNvSpPr txBox="1"/>
          <p:nvPr/>
        </p:nvSpPr>
        <p:spPr>
          <a:xfrm>
            <a:off x="7672639" y="4291666"/>
            <a:ext cx="1471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Janis Gonzales, MD</a:t>
            </a:r>
          </a:p>
          <a:p>
            <a:r>
              <a:rPr lang="en-US" sz="1400" dirty="0"/>
              <a:t>Chief Health Officer, ECECD</a:t>
            </a:r>
          </a:p>
        </p:txBody>
      </p:sp>
    </p:spTree>
    <p:extLst>
      <p:ext uri="{BB962C8B-B14F-4D97-AF65-F5344CB8AC3E}">
        <p14:creationId xmlns:p14="http://schemas.microsoft.com/office/powerpoint/2010/main" val="46482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645A-2B2E-E320-10F4-1D68196BE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34725"/>
            <a:ext cx="7772400" cy="119427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600" dirty="0"/>
              <a:t>Dr. Chilton states that he has no conflicts in giving this talk</a:t>
            </a:r>
          </a:p>
        </p:txBody>
      </p:sp>
    </p:spTree>
    <p:extLst>
      <p:ext uri="{BB962C8B-B14F-4D97-AF65-F5344CB8AC3E}">
        <p14:creationId xmlns:p14="http://schemas.microsoft.com/office/powerpoint/2010/main" val="1829948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2D38F-69B3-64DC-3D9C-63DFB6FC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16009-97DB-3197-65AC-8CC95D26E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What Questions to Ask During a Job Interview - WSJ">
            <a:extLst>
              <a:ext uri="{FF2B5EF4-FFF2-40B4-BE49-F238E27FC236}">
                <a16:creationId xmlns:a16="http://schemas.microsoft.com/office/drawing/2014/main" id="{B61A2FA3-6BAD-0592-D0A3-546BA1F20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9BE86B-6A83-2C04-5F4D-BB3C992A02DC}"/>
              </a:ext>
            </a:extLst>
          </p:cNvPr>
          <p:cNvSpPr/>
          <p:nvPr/>
        </p:nvSpPr>
        <p:spPr>
          <a:xfrm>
            <a:off x="4809506" y="4156364"/>
            <a:ext cx="3705844" cy="21256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Lance Chilton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lchilton@salud.unm.edu</a:t>
            </a:r>
            <a:r>
              <a:rPr lang="en-US" sz="2400" dirty="0">
                <a:solidFill>
                  <a:schemeClr val="bg1"/>
                </a:solidFill>
              </a:rPr>
              <a:t>...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or right now</a:t>
            </a:r>
          </a:p>
        </p:txBody>
      </p:sp>
    </p:spTree>
    <p:extLst>
      <p:ext uri="{BB962C8B-B14F-4D97-AF65-F5344CB8AC3E}">
        <p14:creationId xmlns:p14="http://schemas.microsoft.com/office/powerpoint/2010/main" val="191555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10540"/>
          </a:xfrm>
        </p:spPr>
        <p:txBody>
          <a:bodyPr>
            <a:noAutofit/>
          </a:bodyPr>
          <a:lstStyle/>
          <a:p>
            <a:r>
              <a:rPr lang="en-US" sz="2400" b="1" dirty="0"/>
              <a:t>SAVE THE HUMAN and DOLLAR COST!</a:t>
            </a:r>
            <a:br>
              <a:rPr lang="en-US" sz="2400" dirty="0"/>
            </a:br>
            <a:r>
              <a:rPr lang="en-US" sz="2400" dirty="0"/>
              <a:t>How cost-effective is childhood immunization?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568941"/>
              </p:ext>
            </p:extLst>
          </p:nvPr>
        </p:nvGraphicFramePr>
        <p:xfrm>
          <a:off x="2850968" y="1100137"/>
          <a:ext cx="4540432" cy="4614860"/>
        </p:xfrm>
        <a:graphic>
          <a:graphicData uri="http://schemas.openxmlformats.org/drawingml/2006/table">
            <a:tbl>
              <a:tblPr/>
              <a:tblGrid>
                <a:gridCol w="981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580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/>
                        <a:t>Disease</a:t>
                      </a:r>
                    </a:p>
                  </a:txBody>
                  <a:tcPr marL="42115" marR="42115" marT="21058" marB="2105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Cases Prevented</a:t>
                      </a:r>
                    </a:p>
                  </a:txBody>
                  <a:tcPr marL="42115" marR="42115" marT="21058" marB="2105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Deaths Prevented</a:t>
                      </a:r>
                    </a:p>
                  </a:txBody>
                  <a:tcPr marL="42115" marR="42115" marT="21058" marB="2105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Direct Costs Saved, Million $</a:t>
                      </a:r>
                    </a:p>
                  </a:txBody>
                  <a:tcPr marL="42115" marR="42115" marT="21058" marB="2105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Societal Costs Saved (Direct + Indirect), Million $</a:t>
                      </a:r>
                    </a:p>
                  </a:txBody>
                  <a:tcPr marL="42115" marR="42115" marT="21058" marB="2105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Diphtheria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275 028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27 503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3654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39 296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Tetanus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169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45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Pertussis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2 950 836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1062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4443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7017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Hib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19 606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741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1810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3756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Polio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67 463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800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2898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7259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Measles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3 835 825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3106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3762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8862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Mumps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2 312 275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1411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2374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Rubella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1 981 066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187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721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924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Congenital rubella syndrome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632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70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133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257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HepB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239 993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3514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240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1770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Varicella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3 942 546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73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373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1598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HepA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153 164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52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114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2924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Pneumococcus-related diseases</a:t>
                      </a:r>
                      <a:r>
                        <a:rPr lang="en-US" sz="800" b="1" baseline="30000">
                          <a:hlinkClick r:id="" action="ppaction://hlinkfile"/>
                        </a:rPr>
                        <a:t>b</a:t>
                      </a:r>
                      <a:endParaRPr lang="en-US" sz="800" b="1"/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2 323 952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5056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965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2696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Rota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1 582 940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19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327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595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/>
                      <a:r>
                        <a:rPr lang="en-US" sz="800" b="1"/>
                        <a:t>Total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19 685 495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42 032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20 267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76 360</a:t>
                      </a:r>
                    </a:p>
                  </a:txBody>
                  <a:tcPr marL="42115" marR="42115" marT="21058" marB="210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02096" y="5714998"/>
            <a:ext cx="1314784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/>
              <a:t>42,032 DEATHS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5715000"/>
            <a:ext cx="3657600" cy="276998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THAT’S $20 BILLION and $76 BILLION!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931" y="31242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Benefit to cost ratio</a:t>
            </a:r>
          </a:p>
          <a:p>
            <a:endParaRPr lang="en-US" dirty="0"/>
          </a:p>
          <a:p>
            <a:r>
              <a:rPr lang="en-US" dirty="0"/>
              <a:t>Direct savings only: 3.0 : 1</a:t>
            </a:r>
          </a:p>
          <a:p>
            <a:endParaRPr lang="en-US" dirty="0"/>
          </a:p>
          <a:p>
            <a:r>
              <a:rPr lang="en-US" dirty="0"/>
              <a:t>Total societal savings: 10.1 :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791" y="6007239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Zhou F et al.  Economic Evaluation of the Routine Childhood Immunization Program in the US, 2009.  Pediatrics, 2014.  133:577</a:t>
            </a:r>
            <a:r>
              <a:rPr lang="en-US" dirty="0"/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28651" y="1447800"/>
            <a:ext cx="201168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For just one year’s births of 4.2 million children</a:t>
            </a:r>
          </a:p>
        </p:txBody>
      </p:sp>
    </p:spTree>
    <p:extLst>
      <p:ext uri="{BB962C8B-B14F-4D97-AF65-F5344CB8AC3E}">
        <p14:creationId xmlns:p14="http://schemas.microsoft.com/office/powerpoint/2010/main" val="65772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AF41-2939-0D50-C954-570A3F76E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Diphtheria</a:t>
            </a:r>
          </a:p>
        </p:txBody>
      </p:sp>
      <p:pic>
        <p:nvPicPr>
          <p:cNvPr id="2050" name="Picture 2" descr="Diphtheria killed 122 Nigerian children in seven months: UNICEF">
            <a:extLst>
              <a:ext uri="{FF2B5EF4-FFF2-40B4-BE49-F238E27FC236}">
                <a16:creationId xmlns:a16="http://schemas.microsoft.com/office/drawing/2014/main" id="{605253DF-C814-2343-C911-F969BDBE3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32" y="1498600"/>
            <a:ext cx="59436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phtheria | What you Need to Know About the Disease - YouTube">
            <a:extLst>
              <a:ext uri="{FF2B5EF4-FFF2-40B4-BE49-F238E27FC236}">
                <a16:creationId xmlns:a16="http://schemas.microsoft.com/office/drawing/2014/main" id="{E4A8F05C-C7E8-31DD-74AC-DB6A5B8A9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4" t="24938" r="50000" b="14617"/>
          <a:stretch/>
        </p:blipFill>
        <p:spPr bwMode="auto">
          <a:xfrm>
            <a:off x="7232814" y="2216634"/>
            <a:ext cx="1741222" cy="242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3A03A6-420B-D03A-C8F8-D0BB39E5A560}"/>
              </a:ext>
            </a:extLst>
          </p:cNvPr>
          <p:cNvSpPr txBox="1"/>
          <p:nvPr/>
        </p:nvSpPr>
        <p:spPr>
          <a:xfrm>
            <a:off x="7232814" y="4641366"/>
            <a:ext cx="13300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myocarditis, and death</a:t>
            </a:r>
          </a:p>
        </p:txBody>
      </p:sp>
    </p:spTree>
    <p:extLst>
      <p:ext uri="{BB962C8B-B14F-4D97-AF65-F5344CB8AC3E}">
        <p14:creationId xmlns:p14="http://schemas.microsoft.com/office/powerpoint/2010/main" val="133750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034F1-4430-43FF-699A-13EF3F3E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BFF2-AEFB-A51D-CA82-CD701B974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HO smallpox recognition card">
            <a:extLst>
              <a:ext uri="{FF2B5EF4-FFF2-40B4-BE49-F238E27FC236}">
                <a16:creationId xmlns:a16="http://schemas.microsoft.com/office/drawing/2014/main" id="{5932CF83-98AA-8199-92C8-23547BD96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2"/>
          <a:stretch/>
        </p:blipFill>
        <p:spPr bwMode="auto">
          <a:xfrm>
            <a:off x="369887" y="365126"/>
            <a:ext cx="8405813" cy="604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B16CAE-F1C8-D89B-969E-51EA8147B440}"/>
              </a:ext>
            </a:extLst>
          </p:cNvPr>
          <p:cNvSpPr txBox="1"/>
          <p:nvPr/>
        </p:nvSpPr>
        <p:spPr>
          <a:xfrm>
            <a:off x="368300" y="365126"/>
            <a:ext cx="1932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Smallpox</a:t>
            </a:r>
          </a:p>
        </p:txBody>
      </p:sp>
      <p:sp>
        <p:nvSpPr>
          <p:cNvPr id="5" name="&quot;No&quot; Symbol 4">
            <a:extLst>
              <a:ext uri="{FF2B5EF4-FFF2-40B4-BE49-F238E27FC236}">
                <a16:creationId xmlns:a16="http://schemas.microsoft.com/office/drawing/2014/main" id="{A9D95B8B-1F75-8070-6366-712BB3253588}"/>
              </a:ext>
            </a:extLst>
          </p:cNvPr>
          <p:cNvSpPr/>
          <p:nvPr/>
        </p:nvSpPr>
        <p:spPr>
          <a:xfrm>
            <a:off x="2113807" y="804216"/>
            <a:ext cx="5165767" cy="516636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4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621CB-B4BB-13CE-9D0F-C368816C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Can we get rid of polio?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80101-D4ED-D8B4-51FB-EAAE8F94E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Wiping Out Polio: How The U.S. Snuffed Out A Killer : Shots - Health News :  NPR">
            <a:extLst>
              <a:ext uri="{FF2B5EF4-FFF2-40B4-BE49-F238E27FC236}">
                <a16:creationId xmlns:a16="http://schemas.microsoft.com/office/drawing/2014/main" id="{573C71D6-9010-51C9-5811-0AB40152C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6" y="1825624"/>
            <a:ext cx="4094615" cy="306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accines work: only 15 polio cases in 2016. In 2020 it should be eradicated">
            <a:extLst>
              <a:ext uri="{FF2B5EF4-FFF2-40B4-BE49-F238E27FC236}">
                <a16:creationId xmlns:a16="http://schemas.microsoft.com/office/drawing/2014/main" id="{323D352F-51FF-3F99-035A-A79503444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862" y="3081646"/>
            <a:ext cx="4527138" cy="339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05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621CB-B4BB-13CE-9D0F-C368816C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Yes!</a:t>
            </a:r>
          </a:p>
        </p:txBody>
      </p:sp>
      <p:pic>
        <p:nvPicPr>
          <p:cNvPr id="4098" name="Picture 2" descr="Biologics - Polio Timeline 1979 - Office of NIH History and Stetten Museum">
            <a:extLst>
              <a:ext uri="{FF2B5EF4-FFF2-40B4-BE49-F238E27FC236}">
                <a16:creationId xmlns:a16="http://schemas.microsoft.com/office/drawing/2014/main" id="{04E6F342-4CEA-C9C1-7F2C-C9ABD9B77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313"/>
            <a:ext cx="9144000" cy="43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97C7016-17C8-A555-878A-117C2113E04C}"/>
              </a:ext>
            </a:extLst>
          </p:cNvPr>
          <p:cNvSpPr txBox="1">
            <a:spLocks/>
          </p:cNvSpPr>
          <p:nvPr/>
        </p:nvSpPr>
        <p:spPr>
          <a:xfrm>
            <a:off x="18859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...but</a:t>
            </a:r>
          </a:p>
        </p:txBody>
      </p:sp>
      <p:pic>
        <p:nvPicPr>
          <p:cNvPr id="4100" name="Picture 4" descr="First U.S. polio case since 2013 reported in Rockland County, New York -  CBS News">
            <a:extLst>
              <a:ext uri="{FF2B5EF4-FFF2-40B4-BE49-F238E27FC236}">
                <a16:creationId xmlns:a16="http://schemas.microsoft.com/office/drawing/2014/main" id="{C3DFA105-39C2-4E99-3F60-1C56F4A50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1" y="4468729"/>
            <a:ext cx="4120738" cy="231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088074-7DC7-265C-472C-5015F6566345}"/>
              </a:ext>
            </a:extLst>
          </p:cNvPr>
          <p:cNvSpPr txBox="1"/>
          <p:nvPr/>
        </p:nvSpPr>
        <p:spPr>
          <a:xfrm>
            <a:off x="5640779" y="537952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6832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DB442-2873-4238-9590-BB36DF73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20D82-E56C-D744-4BCC-CDC8595B9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NeoCLEAR: Lying with Early Stylet Removal - Lumbar Puncture Training Video  - YouTube">
            <a:extLst>
              <a:ext uri="{FF2B5EF4-FFF2-40B4-BE49-F238E27FC236}">
                <a16:creationId xmlns:a16="http://schemas.microsoft.com/office/drawing/2014/main" id="{9F666477-B8C1-A2B6-C49E-B93A8177A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8939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5691D4-B835-6A61-9FDC-77786F572B8F}"/>
              </a:ext>
            </a:extLst>
          </p:cNvPr>
          <p:cNvSpPr txBox="1"/>
          <p:nvPr/>
        </p:nvSpPr>
        <p:spPr>
          <a:xfrm>
            <a:off x="5677655" y="4346369"/>
            <a:ext cx="35269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Meningitis</a:t>
            </a:r>
          </a:p>
          <a:p>
            <a:r>
              <a:rPr lang="en-US" sz="2400" dirty="0"/>
              <a:t>Diagnosis by spinal tap</a:t>
            </a:r>
          </a:p>
          <a:p>
            <a:r>
              <a:rPr lang="en-US" sz="2400" dirty="0"/>
              <a:t>Treatment by antibiotics</a:t>
            </a:r>
          </a:p>
          <a:p>
            <a:r>
              <a:rPr lang="en-US" sz="2400" dirty="0"/>
              <a:t>But wouldn’t be better to get rid of it?</a:t>
            </a:r>
          </a:p>
        </p:txBody>
      </p:sp>
    </p:spTree>
    <p:extLst>
      <p:ext uri="{BB962C8B-B14F-4D97-AF65-F5344CB8AC3E}">
        <p14:creationId xmlns:p14="http://schemas.microsoft.com/office/powerpoint/2010/main" val="481948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25214</TotalTime>
  <Words>1285</Words>
  <Application>Microsoft Macintosh PowerPoint</Application>
  <PresentationFormat>Letter Paper (8.5x11 in)</PresentationFormat>
  <Paragraphs>378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Dr. Chilton states that he has no conflicts in giving this talk</vt:lpstr>
      <vt:lpstr>SAVE THE HUMAN and DOLLAR COST! How cost-effective is childhood immunization?  </vt:lpstr>
      <vt:lpstr>Diphtheria</vt:lpstr>
      <vt:lpstr>PowerPoint Presentation</vt:lpstr>
      <vt:lpstr>Can we get rid of polio?</vt:lpstr>
      <vt:lpstr>Yes!</vt:lpstr>
      <vt:lpstr>PowerPoint Presentation</vt:lpstr>
      <vt:lpstr>Can we get rid of meningitis?</vt:lpstr>
      <vt:lpstr>Yes, we can!</vt:lpstr>
      <vt:lpstr>Why is that important?</vt:lpstr>
      <vt:lpstr>Have all those vaccines against meningitis worked?</vt:lpstr>
      <vt:lpstr>SAVE THE DOLLAR COST! How cost-effective is childhood immunization?  </vt:lpstr>
      <vt:lpstr>PowerPoint Presentation</vt:lpstr>
      <vt:lpstr>PowerPoint Presentation</vt:lpstr>
      <vt:lpstr>SAVE THE DOLLAR COST! How cost-effective is childhood immunization?  </vt:lpstr>
      <vt:lpstr>Discussion with vaccine-uncertain parents</vt:lpstr>
      <vt:lpstr>Phases of Assuring Vaccine Safety</vt:lpstr>
      <vt:lpstr>Post-Marketing Large-Scale Studies</vt:lpstr>
      <vt:lpstr>PowerPoint Presentation</vt:lpstr>
      <vt:lpstr>PowerPoint Presentation</vt:lpstr>
      <vt:lpstr>Pediatricians and  Home Visiting Programs – Natural Partners!</vt:lpstr>
      <vt:lpstr>With vaccines, with home visitors, with child health practitioners...</vt:lpstr>
      <vt:lpstr>Can we prevent the big killers of adults?</vt:lpstr>
      <vt:lpstr>Is there a shot for Adverse Childhood Experiences?</vt:lpstr>
      <vt:lpstr>Adverse Childhood Experiences = ACEs</vt:lpstr>
      <vt:lpstr>American Academy of Pediatrics Policy Statement summary:</vt:lpstr>
      <vt:lpstr>Child health providers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Lance Chilton</dc:creator>
  <cp:lastModifiedBy>Lance Chilton</cp:lastModifiedBy>
  <cp:revision>14</cp:revision>
  <cp:lastPrinted>2023-10-28T19:16:57Z</cp:lastPrinted>
  <dcterms:created xsi:type="dcterms:W3CDTF">2023-10-12T03:06:45Z</dcterms:created>
  <dcterms:modified xsi:type="dcterms:W3CDTF">2023-10-29T15:21:04Z</dcterms:modified>
</cp:coreProperties>
</file>