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28"/>
  </p:notesMasterIdLst>
  <p:sldIdLst>
    <p:sldId id="256" r:id="rId2"/>
    <p:sldId id="270" r:id="rId3"/>
    <p:sldId id="257" r:id="rId4"/>
    <p:sldId id="258" r:id="rId5"/>
    <p:sldId id="260" r:id="rId6"/>
    <p:sldId id="261" r:id="rId7"/>
    <p:sldId id="263" r:id="rId8"/>
    <p:sldId id="262" r:id="rId9"/>
    <p:sldId id="285" r:id="rId10"/>
    <p:sldId id="312" r:id="rId11"/>
    <p:sldId id="313" r:id="rId12"/>
    <p:sldId id="318" r:id="rId13"/>
    <p:sldId id="320" r:id="rId14"/>
    <p:sldId id="265" r:id="rId15"/>
    <p:sldId id="266" r:id="rId16"/>
    <p:sldId id="269" r:id="rId17"/>
    <p:sldId id="306" r:id="rId18"/>
    <p:sldId id="321" r:id="rId19"/>
    <p:sldId id="322" r:id="rId20"/>
    <p:sldId id="331" r:id="rId21"/>
    <p:sldId id="332" r:id="rId22"/>
    <p:sldId id="259" r:id="rId23"/>
    <p:sldId id="333" r:id="rId24"/>
    <p:sldId id="334" r:id="rId25"/>
    <p:sldId id="336" r:id="rId26"/>
    <p:sldId id="335" r:id="rId27"/>
  </p:sldIdLst>
  <p:sldSz cx="12192000" cy="6858000"/>
  <p:notesSz cx="6858000" cy="9144000"/>
  <p:custDataLst>
    <p:tags r:id="rId2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8025" autoAdjust="0"/>
    <p:restoredTop sz="94660"/>
  </p:normalViewPr>
  <p:slideViewPr>
    <p:cSldViewPr snapToGrid="0">
      <p:cViewPr varScale="1">
        <p:scale>
          <a:sx n="75" d="100"/>
          <a:sy n="75" d="100"/>
        </p:scale>
        <p:origin x="212" y="30"/>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a:lstStyle/>
          <a:p>
            <a:pPr>
              <a:defRPr/>
            </a:pPr>
            <a:r>
              <a:rPr lang="en-US"/>
              <a:t>Past</a:t>
            </a:r>
            <a:r>
              <a:rPr lang="en-US" baseline="0"/>
              <a:t> month r</a:t>
            </a:r>
            <a:r>
              <a:rPr lang="en-US"/>
              <a:t>ates </a:t>
            </a:r>
            <a:r>
              <a:rPr lang="en-US" dirty="0"/>
              <a:t>of illicit drug use</a:t>
            </a:r>
          </a:p>
        </c:rich>
      </c:tx>
      <c:overlay val="0"/>
    </c:title>
    <c:autoTitleDeleted val="0"/>
    <c:plotArea>
      <c:layout/>
      <c:barChart>
        <c:barDir val="col"/>
        <c:grouping val="clustered"/>
        <c:varyColors val="0"/>
        <c:ser>
          <c:idx val="0"/>
          <c:order val="0"/>
          <c:tx>
            <c:v>Pregnant</c:v>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Sheet1!$A$1:$E$1</c:f>
              <c:strCache>
                <c:ptCount val="5"/>
                <c:pt idx="0">
                  <c:v>Age 15-25</c:v>
                </c:pt>
                <c:pt idx="1">
                  <c:v>Ages 26-44</c:v>
                </c:pt>
                <c:pt idx="2">
                  <c:v>White</c:v>
                </c:pt>
                <c:pt idx="3">
                  <c:v>Black</c:v>
                </c:pt>
                <c:pt idx="4">
                  <c:v>Hispanic</c:v>
                </c:pt>
              </c:strCache>
            </c:strRef>
          </c:cat>
          <c:val>
            <c:numRef>
              <c:f>Sheet1!$A$2:$F$2</c:f>
              <c:numCache>
                <c:formatCode>General</c:formatCode>
                <c:ptCount val="6"/>
                <c:pt idx="0">
                  <c:v>8</c:v>
                </c:pt>
                <c:pt idx="1">
                  <c:v>1.6</c:v>
                </c:pt>
                <c:pt idx="2">
                  <c:v>4.4000000000000004</c:v>
                </c:pt>
                <c:pt idx="3">
                  <c:v>8</c:v>
                </c:pt>
                <c:pt idx="4">
                  <c:v>3</c:v>
                </c:pt>
              </c:numCache>
            </c:numRef>
          </c:val>
          <c:extLst>
            <c:ext xmlns:c16="http://schemas.microsoft.com/office/drawing/2014/chart" uri="{C3380CC4-5D6E-409C-BE32-E72D297353CC}">
              <c16:uniqueId val="{00000000-C675-4217-8A42-D92E637C8A33}"/>
            </c:ext>
          </c:extLst>
        </c:ser>
        <c:ser>
          <c:idx val="1"/>
          <c:order val="1"/>
          <c:tx>
            <c:v>Non-pregnant</c:v>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Sheet1!$A$1:$E$1</c:f>
              <c:strCache>
                <c:ptCount val="5"/>
                <c:pt idx="0">
                  <c:v>Age 15-25</c:v>
                </c:pt>
                <c:pt idx="1">
                  <c:v>Ages 26-44</c:v>
                </c:pt>
                <c:pt idx="2">
                  <c:v>White</c:v>
                </c:pt>
                <c:pt idx="3">
                  <c:v>Black</c:v>
                </c:pt>
                <c:pt idx="4">
                  <c:v>Hispanic</c:v>
                </c:pt>
              </c:strCache>
            </c:strRef>
          </c:cat>
          <c:val>
            <c:numRef>
              <c:f>Sheet1!$A$3:$F$3</c:f>
              <c:numCache>
                <c:formatCode>General</c:formatCode>
                <c:ptCount val="6"/>
                <c:pt idx="0">
                  <c:v>16.8</c:v>
                </c:pt>
                <c:pt idx="1">
                  <c:v>7</c:v>
                </c:pt>
                <c:pt idx="2">
                  <c:v>11.6</c:v>
                </c:pt>
                <c:pt idx="3">
                  <c:v>9.4</c:v>
                </c:pt>
                <c:pt idx="4">
                  <c:v>7.4</c:v>
                </c:pt>
              </c:numCache>
            </c:numRef>
          </c:val>
          <c:extLst>
            <c:ext xmlns:c16="http://schemas.microsoft.com/office/drawing/2014/chart" uri="{C3380CC4-5D6E-409C-BE32-E72D297353CC}">
              <c16:uniqueId val="{00000001-C675-4217-8A42-D92E637C8A33}"/>
            </c:ext>
          </c:extLst>
        </c:ser>
        <c:dLbls>
          <c:showLegendKey val="0"/>
          <c:showVal val="1"/>
          <c:showCatName val="0"/>
          <c:showSerName val="0"/>
          <c:showPercent val="0"/>
          <c:showBubbleSize val="0"/>
        </c:dLbls>
        <c:gapWidth val="150"/>
        <c:overlap val="-25"/>
        <c:axId val="700358896"/>
        <c:axId val="700360464"/>
      </c:barChart>
      <c:catAx>
        <c:axId val="700358896"/>
        <c:scaling>
          <c:orientation val="minMax"/>
        </c:scaling>
        <c:delete val="0"/>
        <c:axPos val="b"/>
        <c:numFmt formatCode="General" sourceLinked="0"/>
        <c:majorTickMark val="none"/>
        <c:minorTickMark val="none"/>
        <c:tickLblPos val="nextTo"/>
        <c:crossAx val="700360464"/>
        <c:crosses val="autoZero"/>
        <c:auto val="1"/>
        <c:lblAlgn val="ctr"/>
        <c:lblOffset val="100"/>
        <c:noMultiLvlLbl val="0"/>
      </c:catAx>
      <c:valAx>
        <c:axId val="700360464"/>
        <c:scaling>
          <c:orientation val="minMax"/>
        </c:scaling>
        <c:delete val="1"/>
        <c:axPos val="l"/>
        <c:numFmt formatCode="General" sourceLinked="1"/>
        <c:majorTickMark val="none"/>
        <c:minorTickMark val="none"/>
        <c:tickLblPos val="none"/>
        <c:crossAx val="700358896"/>
        <c:crosses val="autoZero"/>
        <c:crossBetween val="between"/>
      </c:valAx>
    </c:plotArea>
    <c:legend>
      <c:legendPos val="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a:lstStyle/>
          <a:p>
            <a:pPr>
              <a:defRPr/>
            </a:pPr>
            <a:r>
              <a:rPr lang="en-US" sz="2200" dirty="0"/>
              <a:t>Past-month</a:t>
            </a:r>
            <a:r>
              <a:rPr lang="en-US" sz="2200" baseline="0" dirty="0"/>
              <a:t> rates of substance use</a:t>
            </a:r>
            <a:endParaRPr lang="en-US" sz="2200" dirty="0"/>
          </a:p>
        </c:rich>
      </c:tx>
      <c:overlay val="0"/>
    </c:title>
    <c:autoTitleDeleted val="0"/>
    <c:plotArea>
      <c:layout/>
      <c:barChart>
        <c:barDir val="col"/>
        <c:grouping val="clustered"/>
        <c:varyColors val="0"/>
        <c:ser>
          <c:idx val="0"/>
          <c:order val="0"/>
          <c:tx>
            <c:v>Nonpregnant, not recent mother</c:v>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Sheet1!$A$1:$E$1</c:f>
              <c:strCache>
                <c:ptCount val="5"/>
                <c:pt idx="0">
                  <c:v>Illicit Drug Use</c:v>
                </c:pt>
                <c:pt idx="1">
                  <c:v>Any alcohol use</c:v>
                </c:pt>
                <c:pt idx="2">
                  <c:v>Binge alcohol use</c:v>
                </c:pt>
                <c:pt idx="3">
                  <c:v>Heavy alcohol use</c:v>
                </c:pt>
                <c:pt idx="4">
                  <c:v>Cigarette use</c:v>
                </c:pt>
              </c:strCache>
            </c:strRef>
          </c:cat>
          <c:val>
            <c:numRef>
              <c:f>Sheet1!$A$2:$E$2</c:f>
              <c:numCache>
                <c:formatCode>General</c:formatCode>
                <c:ptCount val="5"/>
                <c:pt idx="0">
                  <c:v>10.6</c:v>
                </c:pt>
                <c:pt idx="1">
                  <c:v>53.7</c:v>
                </c:pt>
                <c:pt idx="2">
                  <c:v>23.8</c:v>
                </c:pt>
                <c:pt idx="3">
                  <c:v>5.6</c:v>
                </c:pt>
                <c:pt idx="4">
                  <c:v>31.2</c:v>
                </c:pt>
              </c:numCache>
            </c:numRef>
          </c:val>
          <c:extLst>
            <c:ext xmlns:c16="http://schemas.microsoft.com/office/drawing/2014/chart" uri="{C3380CC4-5D6E-409C-BE32-E72D297353CC}">
              <c16:uniqueId val="{00000000-9BB1-4118-8417-DAC844EDD3DD}"/>
            </c:ext>
          </c:extLst>
        </c:ser>
        <c:ser>
          <c:idx val="1"/>
          <c:order val="1"/>
          <c:tx>
            <c:v>Pregnant</c:v>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Sheet1!$A$1:$E$1</c:f>
              <c:strCache>
                <c:ptCount val="5"/>
                <c:pt idx="0">
                  <c:v>Illicit Drug Use</c:v>
                </c:pt>
                <c:pt idx="1">
                  <c:v>Any alcohol use</c:v>
                </c:pt>
                <c:pt idx="2">
                  <c:v>Binge alcohol use</c:v>
                </c:pt>
                <c:pt idx="3">
                  <c:v>Heavy alcohol use</c:v>
                </c:pt>
                <c:pt idx="4">
                  <c:v>Cigarette use</c:v>
                </c:pt>
              </c:strCache>
            </c:strRef>
          </c:cat>
          <c:val>
            <c:numRef>
              <c:f>Sheet1!$A$3:$E$3</c:f>
              <c:numCache>
                <c:formatCode>General</c:formatCode>
                <c:ptCount val="5"/>
                <c:pt idx="0">
                  <c:v>4.3</c:v>
                </c:pt>
                <c:pt idx="1">
                  <c:v>9.8000000000000007</c:v>
                </c:pt>
                <c:pt idx="2">
                  <c:v>4.0999999999999996</c:v>
                </c:pt>
                <c:pt idx="3">
                  <c:v>0.70000000000000029</c:v>
                </c:pt>
                <c:pt idx="4">
                  <c:v>18</c:v>
                </c:pt>
              </c:numCache>
            </c:numRef>
          </c:val>
          <c:extLst>
            <c:ext xmlns:c16="http://schemas.microsoft.com/office/drawing/2014/chart" uri="{C3380CC4-5D6E-409C-BE32-E72D297353CC}">
              <c16:uniqueId val="{00000001-9BB1-4118-8417-DAC844EDD3DD}"/>
            </c:ext>
          </c:extLst>
        </c:ser>
        <c:ser>
          <c:idx val="2"/>
          <c:order val="2"/>
          <c:tx>
            <c:v>Nonpregnant, recent mother</c:v>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Sheet1!$A$1:$E$1</c:f>
              <c:strCache>
                <c:ptCount val="5"/>
                <c:pt idx="0">
                  <c:v>Illicit Drug Use</c:v>
                </c:pt>
                <c:pt idx="1">
                  <c:v>Any alcohol use</c:v>
                </c:pt>
                <c:pt idx="2">
                  <c:v>Binge alcohol use</c:v>
                </c:pt>
                <c:pt idx="3">
                  <c:v>Heavy alcohol use</c:v>
                </c:pt>
                <c:pt idx="4">
                  <c:v>Cigarette use</c:v>
                </c:pt>
              </c:strCache>
            </c:strRef>
          </c:cat>
          <c:val>
            <c:numRef>
              <c:f>Sheet1!$A$4:$E$4</c:f>
              <c:numCache>
                <c:formatCode>General</c:formatCode>
                <c:ptCount val="5"/>
                <c:pt idx="0">
                  <c:v>8.5</c:v>
                </c:pt>
                <c:pt idx="1">
                  <c:v>43.3</c:v>
                </c:pt>
                <c:pt idx="2">
                  <c:v>14.9</c:v>
                </c:pt>
                <c:pt idx="3">
                  <c:v>1.8</c:v>
                </c:pt>
                <c:pt idx="4">
                  <c:v>23.7</c:v>
                </c:pt>
              </c:numCache>
            </c:numRef>
          </c:val>
          <c:extLst>
            <c:ext xmlns:c16="http://schemas.microsoft.com/office/drawing/2014/chart" uri="{C3380CC4-5D6E-409C-BE32-E72D297353CC}">
              <c16:uniqueId val="{00000002-9BB1-4118-8417-DAC844EDD3DD}"/>
            </c:ext>
          </c:extLst>
        </c:ser>
        <c:dLbls>
          <c:showLegendKey val="0"/>
          <c:showVal val="1"/>
          <c:showCatName val="0"/>
          <c:showSerName val="0"/>
          <c:showPercent val="0"/>
          <c:showBubbleSize val="0"/>
        </c:dLbls>
        <c:gapWidth val="150"/>
        <c:overlap val="-25"/>
        <c:axId val="705443176"/>
        <c:axId val="488552168"/>
      </c:barChart>
      <c:catAx>
        <c:axId val="705443176"/>
        <c:scaling>
          <c:orientation val="minMax"/>
        </c:scaling>
        <c:delete val="0"/>
        <c:axPos val="b"/>
        <c:numFmt formatCode="General" sourceLinked="1"/>
        <c:majorTickMark val="none"/>
        <c:minorTickMark val="none"/>
        <c:tickLblPos val="nextTo"/>
        <c:crossAx val="488552168"/>
        <c:crosses val="autoZero"/>
        <c:auto val="1"/>
        <c:lblAlgn val="ctr"/>
        <c:lblOffset val="100"/>
        <c:noMultiLvlLbl val="0"/>
      </c:catAx>
      <c:valAx>
        <c:axId val="488552168"/>
        <c:scaling>
          <c:orientation val="minMax"/>
        </c:scaling>
        <c:delete val="1"/>
        <c:axPos val="l"/>
        <c:numFmt formatCode="General" sourceLinked="1"/>
        <c:majorTickMark val="out"/>
        <c:minorTickMark val="none"/>
        <c:tickLblPos val="none"/>
        <c:crossAx val="705443176"/>
        <c:crosses val="autoZero"/>
        <c:crossBetween val="between"/>
      </c:valAx>
    </c:plotArea>
    <c:legend>
      <c:legendPos val="t"/>
      <c:overlay val="0"/>
    </c:legend>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B19E47-168D-4C9F-B14D-787E791ABFF1}" type="doc">
      <dgm:prSet loTypeId="urn:microsoft.com/office/officeart/2005/8/layout/lProcess2" loCatId="list" qsTypeId="urn:microsoft.com/office/officeart/2005/8/quickstyle/simple1" qsCatId="simple" csTypeId="urn:microsoft.com/office/officeart/2005/8/colors/accent0_3" csCatId="mainScheme" phldr="1"/>
      <dgm:spPr/>
      <dgm:t>
        <a:bodyPr/>
        <a:lstStyle/>
        <a:p>
          <a:endParaRPr lang="en-US"/>
        </a:p>
      </dgm:t>
    </dgm:pt>
    <dgm:pt modelId="{6D953298-6F09-48A6-98B8-675EF7E8D076}">
      <dgm:prSet phldrT="[Text]" custT="1"/>
      <dgm:spPr/>
      <dgm:t>
        <a:bodyPr/>
        <a:lstStyle/>
        <a:p>
          <a:r>
            <a:rPr lang="en-US" sz="2400" b="1" dirty="0"/>
            <a:t>Study in Manitoba showed that losing custody of a child to child protective services is associated with significantly worse maternal mental health outcomes than experiencing the death of a child</a:t>
          </a:r>
        </a:p>
      </dgm:t>
    </dgm:pt>
    <dgm:pt modelId="{4EBF4484-BA2F-4EEA-BC2D-EF43ECA34311}" type="parTrans" cxnId="{9169FF04-BCDC-4199-A3F3-EB4DCEB207C3}">
      <dgm:prSet/>
      <dgm:spPr/>
      <dgm:t>
        <a:bodyPr/>
        <a:lstStyle/>
        <a:p>
          <a:endParaRPr lang="en-US"/>
        </a:p>
      </dgm:t>
    </dgm:pt>
    <dgm:pt modelId="{B378207B-AD36-4033-9B69-29864E28410B}" type="sibTrans" cxnId="{9169FF04-BCDC-4199-A3F3-EB4DCEB207C3}">
      <dgm:prSet/>
      <dgm:spPr/>
      <dgm:t>
        <a:bodyPr/>
        <a:lstStyle/>
        <a:p>
          <a:endParaRPr lang="en-US"/>
        </a:p>
      </dgm:t>
    </dgm:pt>
    <dgm:pt modelId="{E2EB81D2-C749-40B9-B4D7-E8861AF26E2A}">
      <dgm:prSet phldrT="[Text]" custT="1"/>
      <dgm:spPr/>
      <dgm:t>
        <a:bodyPr/>
        <a:lstStyle/>
        <a:p>
          <a:r>
            <a:rPr lang="en-US" sz="2400" dirty="0"/>
            <a:t>Risk of substance use was 8.54 times greater for women who had lost a child to child protective services. </a:t>
          </a:r>
        </a:p>
      </dgm:t>
    </dgm:pt>
    <dgm:pt modelId="{C1AD6F41-D5EA-41F1-B6FA-D0039F2E79E3}" type="parTrans" cxnId="{380BEE1E-ED93-46C2-B3A4-FAAA8C196D95}">
      <dgm:prSet/>
      <dgm:spPr/>
      <dgm:t>
        <a:bodyPr/>
        <a:lstStyle/>
        <a:p>
          <a:endParaRPr lang="en-US"/>
        </a:p>
      </dgm:t>
    </dgm:pt>
    <dgm:pt modelId="{F112725A-7B2D-4ECD-8C2A-74C28A995441}" type="sibTrans" cxnId="{380BEE1E-ED93-46C2-B3A4-FAAA8C196D95}">
      <dgm:prSet/>
      <dgm:spPr/>
      <dgm:t>
        <a:bodyPr/>
        <a:lstStyle/>
        <a:p>
          <a:endParaRPr lang="en-US"/>
        </a:p>
      </dgm:t>
    </dgm:pt>
    <dgm:pt modelId="{ADF00E35-2797-43AC-82A9-CBC8A3909391}">
      <dgm:prSet phldrT="[Text]" custT="1"/>
      <dgm:spPr/>
      <dgm:t>
        <a:bodyPr/>
        <a:lstStyle/>
        <a:p>
          <a:r>
            <a:rPr lang="en-US" sz="2400" dirty="0"/>
            <a:t>Risk of depression was 1.90 times greater for women who had lost a child to child protective services.</a:t>
          </a:r>
        </a:p>
      </dgm:t>
    </dgm:pt>
    <dgm:pt modelId="{BE3239B1-F208-4A40-ACE7-1D633C60B840}" type="sibTrans" cxnId="{2D835C0A-4273-4C7E-87EC-50C537AE6F9C}">
      <dgm:prSet/>
      <dgm:spPr/>
      <dgm:t>
        <a:bodyPr/>
        <a:lstStyle/>
        <a:p>
          <a:endParaRPr lang="en-US"/>
        </a:p>
      </dgm:t>
    </dgm:pt>
    <dgm:pt modelId="{17EEA696-19D6-4583-990B-273B4A3B29F0}" type="parTrans" cxnId="{2D835C0A-4273-4C7E-87EC-50C537AE6F9C}">
      <dgm:prSet/>
      <dgm:spPr/>
      <dgm:t>
        <a:bodyPr/>
        <a:lstStyle/>
        <a:p>
          <a:endParaRPr lang="en-US"/>
        </a:p>
      </dgm:t>
    </dgm:pt>
    <dgm:pt modelId="{C2E93656-4444-47E4-8FEE-3EBE8B5B20D6}" type="pres">
      <dgm:prSet presAssocID="{31B19E47-168D-4C9F-B14D-787E791ABFF1}" presName="theList" presStyleCnt="0">
        <dgm:presLayoutVars>
          <dgm:dir/>
          <dgm:animLvl val="lvl"/>
          <dgm:resizeHandles val="exact"/>
        </dgm:presLayoutVars>
      </dgm:prSet>
      <dgm:spPr/>
    </dgm:pt>
    <dgm:pt modelId="{BABFE49A-DEE8-49C6-834B-A0F036819ACD}" type="pres">
      <dgm:prSet presAssocID="{6D953298-6F09-48A6-98B8-675EF7E8D076}" presName="compNode" presStyleCnt="0"/>
      <dgm:spPr/>
    </dgm:pt>
    <dgm:pt modelId="{5DE0C1A0-5CC8-407B-9399-D38967946A37}" type="pres">
      <dgm:prSet presAssocID="{6D953298-6F09-48A6-98B8-675EF7E8D076}" presName="aNode" presStyleLbl="bgShp" presStyleIdx="0" presStyleCnt="1"/>
      <dgm:spPr/>
    </dgm:pt>
    <dgm:pt modelId="{6840F286-772D-4816-ACC6-D070665B3505}" type="pres">
      <dgm:prSet presAssocID="{6D953298-6F09-48A6-98B8-675EF7E8D076}" presName="textNode" presStyleLbl="bgShp" presStyleIdx="0" presStyleCnt="1"/>
      <dgm:spPr/>
    </dgm:pt>
    <dgm:pt modelId="{34173702-3E50-4B9D-B37C-AF9F63D2A713}" type="pres">
      <dgm:prSet presAssocID="{6D953298-6F09-48A6-98B8-675EF7E8D076}" presName="compChildNode" presStyleCnt="0"/>
      <dgm:spPr/>
    </dgm:pt>
    <dgm:pt modelId="{CCD10A5F-12B3-4003-9323-B72A9FE8C108}" type="pres">
      <dgm:prSet presAssocID="{6D953298-6F09-48A6-98B8-675EF7E8D076}" presName="theInnerList" presStyleCnt="0"/>
      <dgm:spPr/>
    </dgm:pt>
    <dgm:pt modelId="{E01524C6-D18D-46FE-BED9-289B7A79A2A3}" type="pres">
      <dgm:prSet presAssocID="{ADF00E35-2797-43AC-82A9-CBC8A3909391}" presName="childNode" presStyleLbl="node1" presStyleIdx="0" presStyleCnt="2">
        <dgm:presLayoutVars>
          <dgm:bulletEnabled val="1"/>
        </dgm:presLayoutVars>
      </dgm:prSet>
      <dgm:spPr/>
    </dgm:pt>
    <dgm:pt modelId="{86D1B84C-CCDF-437B-B553-2C308AA5BD6B}" type="pres">
      <dgm:prSet presAssocID="{ADF00E35-2797-43AC-82A9-CBC8A3909391}" presName="aSpace2" presStyleCnt="0"/>
      <dgm:spPr/>
    </dgm:pt>
    <dgm:pt modelId="{60A1636D-7D98-49B0-B00B-D5588F94B2C3}" type="pres">
      <dgm:prSet presAssocID="{E2EB81D2-C749-40B9-B4D7-E8861AF26E2A}" presName="childNode" presStyleLbl="node1" presStyleIdx="1" presStyleCnt="2">
        <dgm:presLayoutVars>
          <dgm:bulletEnabled val="1"/>
        </dgm:presLayoutVars>
      </dgm:prSet>
      <dgm:spPr/>
    </dgm:pt>
  </dgm:ptLst>
  <dgm:cxnLst>
    <dgm:cxn modelId="{9169FF04-BCDC-4199-A3F3-EB4DCEB207C3}" srcId="{31B19E47-168D-4C9F-B14D-787E791ABFF1}" destId="{6D953298-6F09-48A6-98B8-675EF7E8D076}" srcOrd="0" destOrd="0" parTransId="{4EBF4484-BA2F-4EEA-BC2D-EF43ECA34311}" sibTransId="{B378207B-AD36-4033-9B69-29864E28410B}"/>
    <dgm:cxn modelId="{2D835C0A-4273-4C7E-87EC-50C537AE6F9C}" srcId="{6D953298-6F09-48A6-98B8-675EF7E8D076}" destId="{ADF00E35-2797-43AC-82A9-CBC8A3909391}" srcOrd="0" destOrd="0" parTransId="{17EEA696-19D6-4583-990B-273B4A3B29F0}" sibTransId="{BE3239B1-F208-4A40-ACE7-1D633C60B840}"/>
    <dgm:cxn modelId="{7279500A-B2A2-4C84-B908-8F389F3E32F9}" type="presOf" srcId="{6D953298-6F09-48A6-98B8-675EF7E8D076}" destId="{6840F286-772D-4816-ACC6-D070665B3505}" srcOrd="1" destOrd="0" presId="urn:microsoft.com/office/officeart/2005/8/layout/lProcess2"/>
    <dgm:cxn modelId="{380BEE1E-ED93-46C2-B3A4-FAAA8C196D95}" srcId="{6D953298-6F09-48A6-98B8-675EF7E8D076}" destId="{E2EB81D2-C749-40B9-B4D7-E8861AF26E2A}" srcOrd="1" destOrd="0" parTransId="{C1AD6F41-D5EA-41F1-B6FA-D0039F2E79E3}" sibTransId="{F112725A-7B2D-4ECD-8C2A-74C28A995441}"/>
    <dgm:cxn modelId="{36DC3320-F1F1-4945-AB74-E9D408D3441A}" type="presOf" srcId="{31B19E47-168D-4C9F-B14D-787E791ABFF1}" destId="{C2E93656-4444-47E4-8FEE-3EBE8B5B20D6}" srcOrd="0" destOrd="0" presId="urn:microsoft.com/office/officeart/2005/8/layout/lProcess2"/>
    <dgm:cxn modelId="{D6AB216A-463D-4B15-ACDC-74170E22A169}" type="presOf" srcId="{6D953298-6F09-48A6-98B8-675EF7E8D076}" destId="{5DE0C1A0-5CC8-407B-9399-D38967946A37}" srcOrd="0" destOrd="0" presId="urn:microsoft.com/office/officeart/2005/8/layout/lProcess2"/>
    <dgm:cxn modelId="{BCE90D7B-7E2E-4884-ADBF-EA018087A7F1}" type="presOf" srcId="{ADF00E35-2797-43AC-82A9-CBC8A3909391}" destId="{E01524C6-D18D-46FE-BED9-289B7A79A2A3}" srcOrd="0" destOrd="0" presId="urn:microsoft.com/office/officeart/2005/8/layout/lProcess2"/>
    <dgm:cxn modelId="{787A437E-1C1E-4C26-B0D5-58FF90851DA8}" type="presOf" srcId="{E2EB81D2-C749-40B9-B4D7-E8861AF26E2A}" destId="{60A1636D-7D98-49B0-B00B-D5588F94B2C3}" srcOrd="0" destOrd="0" presId="urn:microsoft.com/office/officeart/2005/8/layout/lProcess2"/>
    <dgm:cxn modelId="{81740101-3680-41DC-A96E-CCA04F47235B}" type="presParOf" srcId="{C2E93656-4444-47E4-8FEE-3EBE8B5B20D6}" destId="{BABFE49A-DEE8-49C6-834B-A0F036819ACD}" srcOrd="0" destOrd="0" presId="urn:microsoft.com/office/officeart/2005/8/layout/lProcess2"/>
    <dgm:cxn modelId="{8BDDA7F1-A77A-48CC-A0FB-D9F757785ABF}" type="presParOf" srcId="{BABFE49A-DEE8-49C6-834B-A0F036819ACD}" destId="{5DE0C1A0-5CC8-407B-9399-D38967946A37}" srcOrd="0" destOrd="0" presId="urn:microsoft.com/office/officeart/2005/8/layout/lProcess2"/>
    <dgm:cxn modelId="{70DEE68F-C608-4EBC-A788-154C75C5ECEB}" type="presParOf" srcId="{BABFE49A-DEE8-49C6-834B-A0F036819ACD}" destId="{6840F286-772D-4816-ACC6-D070665B3505}" srcOrd="1" destOrd="0" presId="urn:microsoft.com/office/officeart/2005/8/layout/lProcess2"/>
    <dgm:cxn modelId="{B0E73C5C-4B37-41E9-809D-8401CEC5346D}" type="presParOf" srcId="{BABFE49A-DEE8-49C6-834B-A0F036819ACD}" destId="{34173702-3E50-4B9D-B37C-AF9F63D2A713}" srcOrd="2" destOrd="0" presId="urn:microsoft.com/office/officeart/2005/8/layout/lProcess2"/>
    <dgm:cxn modelId="{A02F6ED7-D514-4124-8906-095E58949EFA}" type="presParOf" srcId="{34173702-3E50-4B9D-B37C-AF9F63D2A713}" destId="{CCD10A5F-12B3-4003-9323-B72A9FE8C108}" srcOrd="0" destOrd="0" presId="urn:microsoft.com/office/officeart/2005/8/layout/lProcess2"/>
    <dgm:cxn modelId="{7B685DE8-449C-4494-8EE5-588EDBD88C3C}" type="presParOf" srcId="{CCD10A5F-12B3-4003-9323-B72A9FE8C108}" destId="{E01524C6-D18D-46FE-BED9-289B7A79A2A3}" srcOrd="0" destOrd="0" presId="urn:microsoft.com/office/officeart/2005/8/layout/lProcess2"/>
    <dgm:cxn modelId="{8F18C48B-0F73-4422-A50A-B09D74136C17}" type="presParOf" srcId="{CCD10A5F-12B3-4003-9323-B72A9FE8C108}" destId="{86D1B84C-CCDF-437B-B553-2C308AA5BD6B}" srcOrd="1" destOrd="0" presId="urn:microsoft.com/office/officeart/2005/8/layout/lProcess2"/>
    <dgm:cxn modelId="{9AAEAFE8-8C1B-4DDD-9B1A-174896588F5E}" type="presParOf" srcId="{CCD10A5F-12B3-4003-9323-B72A9FE8C108}" destId="{60A1636D-7D98-49B0-B00B-D5588F94B2C3}" srcOrd="2" destOrd="0" presId="urn:microsoft.com/office/officeart/2005/8/layout/lProcess2"/>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E0C1A0-5CC8-407B-9399-D38967946A37}">
      <dsp:nvSpPr>
        <dsp:cNvPr id="0" name=""/>
        <dsp:cNvSpPr/>
      </dsp:nvSpPr>
      <dsp:spPr>
        <a:xfrm>
          <a:off x="0" y="0"/>
          <a:ext cx="10972800" cy="4038600"/>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Study in Manitoba showed that losing custody of a child to child protective services is associated with significantly worse maternal mental health outcomes than experiencing the death of a child</a:t>
          </a:r>
        </a:p>
      </dsp:txBody>
      <dsp:txXfrm>
        <a:off x="0" y="0"/>
        <a:ext cx="10972800" cy="1211580"/>
      </dsp:txXfrm>
    </dsp:sp>
    <dsp:sp modelId="{E01524C6-D18D-46FE-BED9-289B7A79A2A3}">
      <dsp:nvSpPr>
        <dsp:cNvPr id="0" name=""/>
        <dsp:cNvSpPr/>
      </dsp:nvSpPr>
      <dsp:spPr>
        <a:xfrm>
          <a:off x="1097279" y="1212763"/>
          <a:ext cx="8778240" cy="1217693"/>
        </a:xfrm>
        <a:prstGeom prst="roundRect">
          <a:avLst>
            <a:gd name="adj" fmla="val 10000"/>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5720" rIns="60960" bIns="45720" numCol="1" spcCol="1270" anchor="ctr" anchorCtr="0">
          <a:noAutofit/>
        </a:bodyPr>
        <a:lstStyle/>
        <a:p>
          <a:pPr marL="0" lvl="0" indent="0" algn="ctr" defTabSz="1066800">
            <a:lnSpc>
              <a:spcPct val="90000"/>
            </a:lnSpc>
            <a:spcBef>
              <a:spcPct val="0"/>
            </a:spcBef>
            <a:spcAft>
              <a:spcPct val="35000"/>
            </a:spcAft>
            <a:buNone/>
          </a:pPr>
          <a:r>
            <a:rPr lang="en-US" sz="2400" kern="1200" dirty="0"/>
            <a:t>Risk of depression was 1.90 times greater for women who had lost a child to child protective services.</a:t>
          </a:r>
        </a:p>
      </dsp:txBody>
      <dsp:txXfrm>
        <a:off x="1132944" y="1248428"/>
        <a:ext cx="8706910" cy="1146363"/>
      </dsp:txXfrm>
    </dsp:sp>
    <dsp:sp modelId="{60A1636D-7D98-49B0-B00B-D5588F94B2C3}">
      <dsp:nvSpPr>
        <dsp:cNvPr id="0" name=""/>
        <dsp:cNvSpPr/>
      </dsp:nvSpPr>
      <dsp:spPr>
        <a:xfrm>
          <a:off x="1097279" y="2617793"/>
          <a:ext cx="8778240" cy="1217693"/>
        </a:xfrm>
        <a:prstGeom prst="roundRect">
          <a:avLst>
            <a:gd name="adj" fmla="val 10000"/>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5720" rIns="60960" bIns="45720" numCol="1" spcCol="1270" anchor="ctr" anchorCtr="0">
          <a:noAutofit/>
        </a:bodyPr>
        <a:lstStyle/>
        <a:p>
          <a:pPr marL="0" lvl="0" indent="0" algn="ctr" defTabSz="1066800">
            <a:lnSpc>
              <a:spcPct val="90000"/>
            </a:lnSpc>
            <a:spcBef>
              <a:spcPct val="0"/>
            </a:spcBef>
            <a:spcAft>
              <a:spcPct val="35000"/>
            </a:spcAft>
            <a:buNone/>
          </a:pPr>
          <a:r>
            <a:rPr lang="en-US" sz="2400" kern="1200" dirty="0"/>
            <a:t>Risk of substance use was 8.54 times greater for women who had lost a child to child protective services. </a:t>
          </a:r>
        </a:p>
      </dsp:txBody>
      <dsp:txXfrm>
        <a:off x="1132944" y="2653458"/>
        <a:ext cx="8706910" cy="1146363"/>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187297-14D4-4CB1-A83C-71F8BB0379E4}" type="datetimeFigureOut">
              <a:rPr lang="en-US" smtClean="0"/>
              <a:t>9/27/2023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7EB468-CF82-4F38-82F8-22CF50E4BAD4}" type="slidenum">
              <a:rPr lang="en-US" smtClean="0"/>
              <a:t>‹#›</a:t>
            </a:fld>
            <a:endParaRPr lang="en-US"/>
          </a:p>
        </p:txBody>
      </p:sp>
    </p:spTree>
    <p:extLst>
      <p:ext uri="{BB962C8B-B14F-4D97-AF65-F5344CB8AC3E}">
        <p14:creationId xmlns:p14="http://schemas.microsoft.com/office/powerpoint/2010/main" val="28699967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044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84069" indent="-301565">
              <a:spcBef>
                <a:spcPct val="30000"/>
              </a:spcBef>
              <a:defRPr sz="1200">
                <a:solidFill>
                  <a:schemeClr val="tx1"/>
                </a:solidFill>
                <a:latin typeface="Calibri" panose="020F0502020204030204" pitchFamily="34" charset="0"/>
              </a:defRPr>
            </a:lvl2pPr>
            <a:lvl3pPr marL="1206260" indent="-241252">
              <a:spcBef>
                <a:spcPct val="30000"/>
              </a:spcBef>
              <a:defRPr sz="1200">
                <a:solidFill>
                  <a:schemeClr val="tx1"/>
                </a:solidFill>
                <a:latin typeface="Calibri" panose="020F0502020204030204" pitchFamily="34" charset="0"/>
              </a:defRPr>
            </a:lvl3pPr>
            <a:lvl4pPr marL="1688763" indent="-241252">
              <a:spcBef>
                <a:spcPct val="30000"/>
              </a:spcBef>
              <a:defRPr sz="1200">
                <a:solidFill>
                  <a:schemeClr val="tx1"/>
                </a:solidFill>
                <a:latin typeface="Calibri" panose="020F0502020204030204" pitchFamily="34" charset="0"/>
              </a:defRPr>
            </a:lvl4pPr>
            <a:lvl5pPr marL="2171267" indent="-241252">
              <a:spcBef>
                <a:spcPct val="30000"/>
              </a:spcBef>
              <a:defRPr sz="1200">
                <a:solidFill>
                  <a:schemeClr val="tx1"/>
                </a:solidFill>
                <a:latin typeface="Calibri" panose="020F0502020204030204" pitchFamily="34" charset="0"/>
              </a:defRPr>
            </a:lvl5pPr>
            <a:lvl6pPr marL="2653772" indent="-241252" eaLnBrk="0" fontAlgn="base" hangingPunct="0">
              <a:spcBef>
                <a:spcPct val="30000"/>
              </a:spcBef>
              <a:spcAft>
                <a:spcPct val="0"/>
              </a:spcAft>
              <a:defRPr sz="1200">
                <a:solidFill>
                  <a:schemeClr val="tx1"/>
                </a:solidFill>
                <a:latin typeface="Calibri" panose="020F0502020204030204" pitchFamily="34" charset="0"/>
              </a:defRPr>
            </a:lvl6pPr>
            <a:lvl7pPr marL="3136275" indent="-241252" eaLnBrk="0" fontAlgn="base" hangingPunct="0">
              <a:spcBef>
                <a:spcPct val="30000"/>
              </a:spcBef>
              <a:spcAft>
                <a:spcPct val="0"/>
              </a:spcAft>
              <a:defRPr sz="1200">
                <a:solidFill>
                  <a:schemeClr val="tx1"/>
                </a:solidFill>
                <a:latin typeface="Calibri" panose="020F0502020204030204" pitchFamily="34" charset="0"/>
              </a:defRPr>
            </a:lvl7pPr>
            <a:lvl8pPr marL="3618779" indent="-241252" eaLnBrk="0" fontAlgn="base" hangingPunct="0">
              <a:spcBef>
                <a:spcPct val="30000"/>
              </a:spcBef>
              <a:spcAft>
                <a:spcPct val="0"/>
              </a:spcAft>
              <a:defRPr sz="1200">
                <a:solidFill>
                  <a:schemeClr val="tx1"/>
                </a:solidFill>
                <a:latin typeface="Calibri" panose="020F0502020204030204" pitchFamily="34" charset="0"/>
              </a:defRPr>
            </a:lvl8pPr>
            <a:lvl9pPr marL="4101283" indent="-241252"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513F2E3-78E6-4E0F-A1C4-DF1D79A76642}" type="slidenum">
              <a:rPr lang="en-US" altLang="en-US" smtClean="0">
                <a:latin typeface="Lato" panose="020F0502020204030203" pitchFamily="34" charset="0"/>
              </a:rPr>
              <a:pPr>
                <a:spcBef>
                  <a:spcPct val="0"/>
                </a:spcBef>
              </a:pPr>
              <a:t>5</a:t>
            </a:fld>
            <a:endParaRPr lang="en-US" altLang="en-US" dirty="0">
              <a:latin typeface="Lato" panose="020F0502020204030203" pitchFamily="34" charset="0"/>
            </a:endParaRPr>
          </a:p>
        </p:txBody>
      </p:sp>
      <p:sp>
        <p:nvSpPr>
          <p:cNvPr id="2" name="Date Placeholder 1">
            <a:extLst>
              <a:ext uri="{FF2B5EF4-FFF2-40B4-BE49-F238E27FC236}">
                <a16:creationId xmlns:a16="http://schemas.microsoft.com/office/drawing/2014/main" id="{88E29BB6-D369-4E47-89A0-444676ECA068}"/>
              </a:ext>
            </a:extLst>
          </p:cNvPr>
          <p:cNvSpPr>
            <a:spLocks noGrp="1"/>
          </p:cNvSpPr>
          <p:nvPr>
            <p:ph type="dt" idx="1"/>
          </p:nvPr>
        </p:nvSpPr>
        <p:spPr/>
        <p:txBody>
          <a:bodyPr/>
          <a:lstStyle/>
          <a:p>
            <a:endParaRPr lang="en-US" dirty="0"/>
          </a:p>
        </p:txBody>
      </p:sp>
    </p:spTree>
    <p:extLst>
      <p:ext uri="{BB962C8B-B14F-4D97-AF65-F5344CB8AC3E}">
        <p14:creationId xmlns:p14="http://schemas.microsoft.com/office/powerpoint/2010/main" val="15789165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Presenter /Faculty Instructions:</a:t>
            </a:r>
          </a:p>
          <a:p>
            <a:r>
              <a:rPr lang="en-US" dirty="0"/>
              <a:t>Instead of using bullet points with heavy text, use this example SmartArt Chart.  You can paste your talking points (often referred to as bullets) inside of the chart by first clicking then chart, and then clicking the small tab that will appear on the left side and pasting your text into the box that appears.  You can then resize the graphic as you see fit.  The example above should represent the minimum text size to use with the audience.  The text size should adjust if you need more room.</a:t>
            </a:r>
          </a:p>
          <a:p>
            <a:endParaRPr lang="en-US" dirty="0"/>
          </a:p>
          <a:p>
            <a:endParaRPr lang="en-US" dirty="0"/>
          </a:p>
        </p:txBody>
      </p:sp>
      <p:sp>
        <p:nvSpPr>
          <p:cNvPr id="4" name="Slide Number Placeholder 3"/>
          <p:cNvSpPr>
            <a:spLocks noGrp="1"/>
          </p:cNvSpPr>
          <p:nvPr>
            <p:ph type="sldNum" sz="quarter" idx="5"/>
          </p:nvPr>
        </p:nvSpPr>
        <p:spPr/>
        <p:txBody>
          <a:bodyPr/>
          <a:lstStyle/>
          <a:p>
            <a:fld id="{58075C3D-524C-463D-9D71-772A55D9AFAC}" type="slidenum">
              <a:rPr lang="en-US" smtClean="0"/>
              <a:pPr/>
              <a:t>6</a:t>
            </a:fld>
            <a:endParaRPr lang="en-US"/>
          </a:p>
        </p:txBody>
      </p:sp>
      <p:sp>
        <p:nvSpPr>
          <p:cNvPr id="5" name="Date Placeholder 4">
            <a:extLst>
              <a:ext uri="{FF2B5EF4-FFF2-40B4-BE49-F238E27FC236}">
                <a16:creationId xmlns:a16="http://schemas.microsoft.com/office/drawing/2014/main" id="{33638077-D786-49AC-BB0E-5D47099DD87E}"/>
              </a:ext>
            </a:extLst>
          </p:cNvPr>
          <p:cNvSpPr>
            <a:spLocks noGrp="1"/>
          </p:cNvSpPr>
          <p:nvPr>
            <p:ph type="dt" idx="1"/>
          </p:nvPr>
        </p:nvSpPr>
        <p:spPr/>
        <p:txBody>
          <a:bodyPr/>
          <a:lstStyle/>
          <a:p>
            <a:endParaRPr lang="en-US" dirty="0"/>
          </a:p>
        </p:txBody>
      </p:sp>
    </p:spTree>
    <p:extLst>
      <p:ext uri="{BB962C8B-B14F-4D97-AF65-F5344CB8AC3E}">
        <p14:creationId xmlns:p14="http://schemas.microsoft.com/office/powerpoint/2010/main" val="637590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FAEBF1A-76EB-417B-83B7-3CA6B99CEE65}"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4153283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3CDEDA61-A076-4438-B916-786AABCAFC97}" type="datetimeFigureOut">
              <a:rPr lang="en-US" smtClean="0"/>
              <a:t>9/27/2023</a:t>
            </a:fld>
            <a:endParaRPr lang="en-US"/>
          </a:p>
        </p:txBody>
      </p:sp>
      <p:sp>
        <p:nvSpPr>
          <p:cNvPr id="5" name="Footer Placeholder 4"/>
          <p:cNvSpPr>
            <a:spLocks noGrp="1"/>
          </p:cNvSpPr>
          <p:nvPr>
            <p:ph type="ftr" sz="quarter" idx="11"/>
          </p:nvPr>
        </p:nvSpPr>
        <p:spPr>
          <a:xfrm>
            <a:off x="1876424" y="5410201"/>
            <a:ext cx="5124886" cy="365125"/>
          </a:xfrm>
        </p:spPr>
        <p:txBody>
          <a:bodyPr/>
          <a:lstStyle/>
          <a:p>
            <a:endParaRPr lang="en-US"/>
          </a:p>
        </p:txBody>
      </p:sp>
      <p:sp>
        <p:nvSpPr>
          <p:cNvPr id="6" name="Slide Number Placeholder 5"/>
          <p:cNvSpPr>
            <a:spLocks noGrp="1"/>
          </p:cNvSpPr>
          <p:nvPr>
            <p:ph type="sldNum" sz="quarter" idx="12"/>
          </p:nvPr>
        </p:nvSpPr>
        <p:spPr>
          <a:xfrm>
            <a:off x="9896911" y="5410199"/>
            <a:ext cx="771089" cy="365125"/>
          </a:xfrm>
        </p:spPr>
        <p:txBody>
          <a:bodyPr/>
          <a:lstStyle/>
          <a:p>
            <a:fld id="{A024B088-755D-4903-BF9C-67F7FF6A9234}" type="slidenum">
              <a:rPr lang="en-US" smtClean="0"/>
              <a:t>‹#›</a:t>
            </a:fld>
            <a:endParaRPr lang="en-US"/>
          </a:p>
        </p:txBody>
      </p:sp>
    </p:spTree>
    <p:extLst>
      <p:ext uri="{BB962C8B-B14F-4D97-AF65-F5344CB8AC3E}">
        <p14:creationId xmlns:p14="http://schemas.microsoft.com/office/powerpoint/2010/main" val="34844947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CDEDA61-A076-4438-B916-786AABCAFC97}" type="datetimeFigureOut">
              <a:rPr lang="en-US" smtClean="0"/>
              <a:t>9/27/2023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24B088-755D-4903-BF9C-67F7FF6A9234}" type="slidenum">
              <a:rPr lang="en-US" smtClean="0"/>
              <a:t>‹#›</a:t>
            </a:fld>
            <a:endParaRPr lang="en-US"/>
          </a:p>
        </p:txBody>
      </p:sp>
    </p:spTree>
    <p:extLst>
      <p:ext uri="{BB962C8B-B14F-4D97-AF65-F5344CB8AC3E}">
        <p14:creationId xmlns:p14="http://schemas.microsoft.com/office/powerpoint/2010/main" val="16494587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CDEDA61-A076-4438-B916-786AABCAFC97}" type="datetimeFigureOut">
              <a:rPr lang="en-US" smtClean="0"/>
              <a:t>9/27/2023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24B088-755D-4903-BF9C-67F7FF6A9234}" type="slidenum">
              <a:rPr lang="en-US" smtClean="0"/>
              <a:t>‹#›</a:t>
            </a:fld>
            <a:endParaRPr lang="en-US"/>
          </a:p>
        </p:txBody>
      </p:sp>
    </p:spTree>
    <p:extLst>
      <p:ext uri="{BB962C8B-B14F-4D97-AF65-F5344CB8AC3E}">
        <p14:creationId xmlns:p14="http://schemas.microsoft.com/office/powerpoint/2010/main" val="15118296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CDEDA61-A076-4438-B916-786AABCAFC97}" type="datetimeFigureOut">
              <a:rPr lang="en-US" smtClean="0"/>
              <a:t>9/27/2023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24B088-755D-4903-BF9C-67F7FF6A9234}" type="slidenum">
              <a:rPr lang="en-US" smtClean="0"/>
              <a:t>‹#›</a:t>
            </a:fld>
            <a:endParaRPr lang="en-US"/>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2728154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CDEDA61-A076-4438-B916-786AABCAFC97}" type="datetimeFigureOut">
              <a:rPr lang="en-US" smtClean="0"/>
              <a:t>9/27/2023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24B088-755D-4903-BF9C-67F7FF6A9234}" type="slidenum">
              <a:rPr lang="en-US" smtClean="0"/>
              <a:t>‹#›</a:t>
            </a:fld>
            <a:endParaRPr lang="en-US"/>
          </a:p>
        </p:txBody>
      </p:sp>
    </p:spTree>
    <p:extLst>
      <p:ext uri="{BB962C8B-B14F-4D97-AF65-F5344CB8AC3E}">
        <p14:creationId xmlns:p14="http://schemas.microsoft.com/office/powerpoint/2010/main" val="3863014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CDEDA61-A076-4438-B916-786AABCAFC97}" type="datetimeFigureOut">
              <a:rPr lang="en-US" smtClean="0"/>
              <a:t>9/27/2023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024B088-755D-4903-BF9C-67F7FF6A9234}" type="slidenum">
              <a:rPr lang="en-US" smtClean="0"/>
              <a:t>‹#›</a:t>
            </a:fld>
            <a:endParaRPr lang="en-US"/>
          </a:p>
        </p:txBody>
      </p:sp>
    </p:spTree>
    <p:extLst>
      <p:ext uri="{BB962C8B-B14F-4D97-AF65-F5344CB8AC3E}">
        <p14:creationId xmlns:p14="http://schemas.microsoft.com/office/powerpoint/2010/main" val="15593410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CDEDA61-A076-4438-B916-786AABCAFC97}" type="datetimeFigureOut">
              <a:rPr lang="en-US" smtClean="0"/>
              <a:t>9/27/2023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024B088-755D-4903-BF9C-67F7FF6A9234}" type="slidenum">
              <a:rPr lang="en-US" smtClean="0"/>
              <a:t>‹#›</a:t>
            </a:fld>
            <a:endParaRPr lang="en-US"/>
          </a:p>
        </p:txBody>
      </p:sp>
    </p:spTree>
    <p:extLst>
      <p:ext uri="{BB962C8B-B14F-4D97-AF65-F5344CB8AC3E}">
        <p14:creationId xmlns:p14="http://schemas.microsoft.com/office/powerpoint/2010/main" val="13842014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DEDA61-A076-4438-B916-786AABCAFC97}" type="datetimeFigureOut">
              <a:rPr lang="en-US" smtClean="0"/>
              <a:t>9/27/2023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24B088-755D-4903-BF9C-67F7FF6A9234}" type="slidenum">
              <a:rPr lang="en-US" smtClean="0"/>
              <a:t>‹#›</a:t>
            </a:fld>
            <a:endParaRPr lang="en-US"/>
          </a:p>
        </p:txBody>
      </p:sp>
    </p:spTree>
    <p:extLst>
      <p:ext uri="{BB962C8B-B14F-4D97-AF65-F5344CB8AC3E}">
        <p14:creationId xmlns:p14="http://schemas.microsoft.com/office/powerpoint/2010/main" val="1386605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DEDA61-A076-4438-B916-786AABCAFC97}" type="datetimeFigureOut">
              <a:rPr lang="en-US" smtClean="0"/>
              <a:t>9/27/2023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24B088-755D-4903-BF9C-67F7FF6A9234}" type="slidenum">
              <a:rPr lang="en-US" smtClean="0"/>
              <a:t>‹#›</a:t>
            </a:fld>
            <a:endParaRPr lang="en-US"/>
          </a:p>
        </p:txBody>
      </p:sp>
    </p:spTree>
    <p:extLst>
      <p:ext uri="{BB962C8B-B14F-4D97-AF65-F5344CB8AC3E}">
        <p14:creationId xmlns:p14="http://schemas.microsoft.com/office/powerpoint/2010/main" val="12917482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Title Smart Art Content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35DBE-F07E-4C35-8001-82AFDCE6927D}"/>
              </a:ext>
            </a:extLst>
          </p:cNvPr>
          <p:cNvSpPr>
            <a:spLocks noGrp="1"/>
          </p:cNvSpPr>
          <p:nvPr>
            <p:ph type="title" hasCustomPrompt="1"/>
          </p:nvPr>
        </p:nvSpPr>
        <p:spPr>
          <a:xfrm>
            <a:off x="609600" y="228600"/>
            <a:ext cx="10972800" cy="914400"/>
          </a:xfrm>
        </p:spPr>
        <p:txBody>
          <a:bodyPr/>
          <a:lstStyle>
            <a:lvl1pPr algn="ctr">
              <a:defRPr/>
            </a:lvl1pPr>
          </a:lstStyle>
          <a:p>
            <a:r>
              <a:rPr lang="en-US" dirty="0"/>
              <a:t>[Click to insert title]</a:t>
            </a:r>
          </a:p>
        </p:txBody>
      </p:sp>
      <p:sp>
        <p:nvSpPr>
          <p:cNvPr id="7" name="SmartArt Placeholder 6">
            <a:extLst>
              <a:ext uri="{FF2B5EF4-FFF2-40B4-BE49-F238E27FC236}">
                <a16:creationId xmlns:a16="http://schemas.microsoft.com/office/drawing/2014/main" id="{32352C51-BFD6-4389-9F97-D3F4D281C21B}"/>
              </a:ext>
            </a:extLst>
          </p:cNvPr>
          <p:cNvSpPr>
            <a:spLocks noGrp="1"/>
          </p:cNvSpPr>
          <p:nvPr>
            <p:ph type="dgm" sz="quarter" idx="10" hasCustomPrompt="1"/>
          </p:nvPr>
        </p:nvSpPr>
        <p:spPr>
          <a:xfrm>
            <a:off x="609600" y="1219200"/>
            <a:ext cx="10972800" cy="4800600"/>
          </a:xfrm>
        </p:spPr>
        <p:txBody>
          <a:bodyPr/>
          <a:lstStyle>
            <a:lvl1pPr marL="0" indent="0">
              <a:buNone/>
              <a:defRPr/>
            </a:lvl1pPr>
          </a:lstStyle>
          <a:p>
            <a:r>
              <a:rPr lang="en-US" dirty="0"/>
              <a:t>[insert smart art graphic]</a:t>
            </a:r>
          </a:p>
        </p:txBody>
      </p:sp>
      <p:sp>
        <p:nvSpPr>
          <p:cNvPr id="9" name="Text Placeholder 6">
            <a:extLst>
              <a:ext uri="{FF2B5EF4-FFF2-40B4-BE49-F238E27FC236}">
                <a16:creationId xmlns:a16="http://schemas.microsoft.com/office/drawing/2014/main" id="{C70C9A4E-3F36-46A2-A72C-FAB408589917}"/>
              </a:ext>
            </a:extLst>
          </p:cNvPr>
          <p:cNvSpPr>
            <a:spLocks noGrp="1"/>
          </p:cNvSpPr>
          <p:nvPr>
            <p:ph type="body" sz="quarter" idx="11" hasCustomPrompt="1"/>
          </p:nvPr>
        </p:nvSpPr>
        <p:spPr>
          <a:xfrm>
            <a:off x="609600" y="6192328"/>
            <a:ext cx="7239000" cy="589471"/>
          </a:xfrm>
        </p:spPr>
        <p:txBody>
          <a:bodyPr anchor="ctr">
            <a:noAutofit/>
          </a:bodyPr>
          <a:lstStyle>
            <a:lvl1pPr marL="0" indent="0">
              <a:buNone/>
              <a:defRPr sz="1600">
                <a:ln>
                  <a:noFill/>
                </a:ln>
                <a:solidFill>
                  <a:schemeClr val="bg1"/>
                </a:solidFill>
              </a:defRPr>
            </a:lvl1pPr>
          </a:lstStyle>
          <a:p>
            <a:pPr lvl="0"/>
            <a:r>
              <a:rPr lang="en-US" dirty="0"/>
              <a:t>[Slide Reference:  Author or Agency Name, Reference Number(s)]</a:t>
            </a:r>
          </a:p>
        </p:txBody>
      </p:sp>
    </p:spTree>
    <p:custDataLst>
      <p:tags r:id="rId1"/>
    </p:custDataLst>
    <p:extLst>
      <p:ext uri="{BB962C8B-B14F-4D97-AF65-F5344CB8AC3E}">
        <p14:creationId xmlns:p14="http://schemas.microsoft.com/office/powerpoint/2010/main" val="22161395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Title and Bullet Point Content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35DBE-F07E-4C35-8001-82AFDCE6927D}"/>
              </a:ext>
            </a:extLst>
          </p:cNvPr>
          <p:cNvSpPr>
            <a:spLocks noGrp="1"/>
          </p:cNvSpPr>
          <p:nvPr>
            <p:ph type="title" hasCustomPrompt="1"/>
          </p:nvPr>
        </p:nvSpPr>
        <p:spPr>
          <a:xfrm>
            <a:off x="609600" y="228600"/>
            <a:ext cx="10972800" cy="914400"/>
          </a:xfrm>
        </p:spPr>
        <p:txBody>
          <a:bodyPr/>
          <a:lstStyle>
            <a:lvl1pPr algn="ctr">
              <a:defRPr/>
            </a:lvl1pPr>
          </a:lstStyle>
          <a:p>
            <a:r>
              <a:rPr lang="en-US" dirty="0"/>
              <a:t>[Click to insert title]</a:t>
            </a:r>
          </a:p>
        </p:txBody>
      </p:sp>
      <p:sp>
        <p:nvSpPr>
          <p:cNvPr id="4" name="Content Placeholder 3">
            <a:extLst>
              <a:ext uri="{FF2B5EF4-FFF2-40B4-BE49-F238E27FC236}">
                <a16:creationId xmlns:a16="http://schemas.microsoft.com/office/drawing/2014/main" id="{6AC45B4E-3371-464E-AEC1-E099AA6CB057}"/>
              </a:ext>
            </a:extLst>
          </p:cNvPr>
          <p:cNvSpPr>
            <a:spLocks noGrp="1"/>
          </p:cNvSpPr>
          <p:nvPr>
            <p:ph sz="quarter" idx="10" hasCustomPrompt="1"/>
          </p:nvPr>
        </p:nvSpPr>
        <p:spPr>
          <a:xfrm>
            <a:off x="609600" y="1295400"/>
            <a:ext cx="10972800" cy="4724400"/>
          </a:xfrm>
        </p:spPr>
        <p:txBody>
          <a:bodyPr/>
          <a:lstStyle>
            <a:lvl1pPr>
              <a:buClr>
                <a:schemeClr val="accent2"/>
              </a:buClr>
              <a:defRPr/>
            </a:lvl1pPr>
            <a:lvl2pPr>
              <a:buClr>
                <a:schemeClr val="accent2"/>
              </a:buClr>
              <a:defRPr/>
            </a:lvl2pPr>
            <a:lvl3pPr>
              <a:buClr>
                <a:schemeClr val="accent2"/>
              </a:buClr>
              <a:defRPr/>
            </a:lvl3pPr>
            <a:lvl4pPr>
              <a:buClr>
                <a:schemeClr val="accent2"/>
              </a:buClr>
              <a:defRPr/>
            </a:lvl4pPr>
            <a:lvl5pPr>
              <a:buClr>
                <a:schemeClr val="accent2"/>
              </a:buClr>
              <a:defRPr/>
            </a:lvl5pPr>
          </a:lstStyle>
          <a:p>
            <a:pPr lvl="0"/>
            <a:r>
              <a:rPr lang="en-US" dirty="0"/>
              <a:t>First level</a:t>
            </a:r>
          </a:p>
          <a:p>
            <a:pPr lvl="1"/>
            <a:r>
              <a:rPr lang="en-US" dirty="0"/>
              <a:t>Second level</a:t>
            </a:r>
          </a:p>
          <a:p>
            <a:pPr lvl="2"/>
            <a:r>
              <a:rPr lang="en-US" dirty="0"/>
              <a:t>Third level</a:t>
            </a:r>
          </a:p>
          <a:p>
            <a:pPr lvl="3"/>
            <a:r>
              <a:rPr lang="en-US" dirty="0"/>
              <a:t>Fourth level</a:t>
            </a:r>
          </a:p>
        </p:txBody>
      </p:sp>
      <p:sp>
        <p:nvSpPr>
          <p:cNvPr id="6" name="Text Placeholder 6">
            <a:extLst>
              <a:ext uri="{FF2B5EF4-FFF2-40B4-BE49-F238E27FC236}">
                <a16:creationId xmlns:a16="http://schemas.microsoft.com/office/drawing/2014/main" id="{06B1D92E-0E18-4D7E-88A0-D43A63EB48B5}"/>
              </a:ext>
            </a:extLst>
          </p:cNvPr>
          <p:cNvSpPr>
            <a:spLocks noGrp="1"/>
          </p:cNvSpPr>
          <p:nvPr>
            <p:ph type="body" sz="quarter" idx="11" hasCustomPrompt="1"/>
          </p:nvPr>
        </p:nvSpPr>
        <p:spPr>
          <a:xfrm>
            <a:off x="609600" y="6192328"/>
            <a:ext cx="7239000" cy="589471"/>
          </a:xfrm>
        </p:spPr>
        <p:txBody>
          <a:bodyPr anchor="ctr">
            <a:noAutofit/>
          </a:bodyPr>
          <a:lstStyle>
            <a:lvl1pPr marL="0" indent="0">
              <a:buNone/>
              <a:defRPr sz="1600">
                <a:ln>
                  <a:noFill/>
                </a:ln>
                <a:solidFill>
                  <a:schemeClr val="bg1"/>
                </a:solidFill>
              </a:defRPr>
            </a:lvl1pPr>
          </a:lstStyle>
          <a:p>
            <a:pPr lvl="0"/>
            <a:r>
              <a:rPr lang="en-US" dirty="0"/>
              <a:t>[Slide Reference:  Author or Agency Name, Reference Number(s)]</a:t>
            </a:r>
          </a:p>
        </p:txBody>
      </p:sp>
    </p:spTree>
    <p:custDataLst>
      <p:tags r:id="rId1"/>
    </p:custDataLst>
    <p:extLst>
      <p:ext uri="{BB962C8B-B14F-4D97-AF65-F5344CB8AC3E}">
        <p14:creationId xmlns:p14="http://schemas.microsoft.com/office/powerpoint/2010/main" val="5132833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DEDA61-A076-4438-B916-786AABCAFC97}" type="datetimeFigureOut">
              <a:rPr lang="en-US" smtClean="0"/>
              <a:t>9/27/2023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24B088-755D-4903-BF9C-67F7FF6A9234}" type="slidenum">
              <a:rPr lang="en-US" smtClean="0"/>
              <a:t>‹#›</a:t>
            </a:fld>
            <a:endParaRPr lang="en-US"/>
          </a:p>
        </p:txBody>
      </p:sp>
    </p:spTree>
    <p:extLst>
      <p:ext uri="{BB962C8B-B14F-4D97-AF65-F5344CB8AC3E}">
        <p14:creationId xmlns:p14="http://schemas.microsoft.com/office/powerpoint/2010/main" val="38511113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CDEDA61-A076-4438-B916-786AABCAFC97}" type="datetimeFigureOut">
              <a:rPr lang="en-US" smtClean="0"/>
              <a:t>9/27/2023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24B088-755D-4903-BF9C-67F7FF6A9234}" type="slidenum">
              <a:rPr lang="en-US" smtClean="0"/>
              <a:t>‹#›</a:t>
            </a:fld>
            <a:endParaRPr lang="en-US"/>
          </a:p>
        </p:txBody>
      </p:sp>
    </p:spTree>
    <p:extLst>
      <p:ext uri="{BB962C8B-B14F-4D97-AF65-F5344CB8AC3E}">
        <p14:creationId xmlns:p14="http://schemas.microsoft.com/office/powerpoint/2010/main" val="25481445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CDEDA61-A076-4438-B916-786AABCAFC97}" type="datetimeFigureOut">
              <a:rPr lang="en-US" smtClean="0"/>
              <a:t>9/27/2023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24B088-755D-4903-BF9C-67F7FF6A9234}" type="slidenum">
              <a:rPr lang="en-US" smtClean="0"/>
              <a:t>‹#›</a:t>
            </a:fld>
            <a:endParaRPr lang="en-US"/>
          </a:p>
        </p:txBody>
      </p:sp>
    </p:spTree>
    <p:extLst>
      <p:ext uri="{BB962C8B-B14F-4D97-AF65-F5344CB8AC3E}">
        <p14:creationId xmlns:p14="http://schemas.microsoft.com/office/powerpoint/2010/main" val="33697389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CDEDA61-A076-4438-B916-786AABCAFC97}" type="datetimeFigureOut">
              <a:rPr lang="en-US" smtClean="0"/>
              <a:t>9/27/2023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024B088-755D-4903-BF9C-67F7FF6A9234}" type="slidenum">
              <a:rPr lang="en-US" smtClean="0"/>
              <a:t>‹#›</a:t>
            </a:fld>
            <a:endParaRPr lang="en-US"/>
          </a:p>
        </p:txBody>
      </p:sp>
    </p:spTree>
    <p:extLst>
      <p:ext uri="{BB962C8B-B14F-4D97-AF65-F5344CB8AC3E}">
        <p14:creationId xmlns:p14="http://schemas.microsoft.com/office/powerpoint/2010/main" val="37007429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CDEDA61-A076-4438-B916-786AABCAFC97}" type="datetimeFigureOut">
              <a:rPr lang="en-US" smtClean="0"/>
              <a:t>9/27/2023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024B088-755D-4903-BF9C-67F7FF6A9234}" type="slidenum">
              <a:rPr lang="en-US" smtClean="0"/>
              <a:t>‹#›</a:t>
            </a:fld>
            <a:endParaRPr lang="en-US"/>
          </a:p>
        </p:txBody>
      </p:sp>
    </p:spTree>
    <p:extLst>
      <p:ext uri="{BB962C8B-B14F-4D97-AF65-F5344CB8AC3E}">
        <p14:creationId xmlns:p14="http://schemas.microsoft.com/office/powerpoint/2010/main" val="1334615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DEDA61-A076-4438-B916-786AABCAFC97}" type="datetimeFigureOut">
              <a:rPr lang="en-US" smtClean="0"/>
              <a:t>9/27/2023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024B088-755D-4903-BF9C-67F7FF6A9234}" type="slidenum">
              <a:rPr lang="en-US" smtClean="0"/>
              <a:t>‹#›</a:t>
            </a:fld>
            <a:endParaRPr lang="en-US"/>
          </a:p>
        </p:txBody>
      </p:sp>
    </p:spTree>
    <p:extLst>
      <p:ext uri="{BB962C8B-B14F-4D97-AF65-F5344CB8AC3E}">
        <p14:creationId xmlns:p14="http://schemas.microsoft.com/office/powerpoint/2010/main" val="31289365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CDEDA61-A076-4438-B916-786AABCAFC97}" type="datetimeFigureOut">
              <a:rPr lang="en-US" smtClean="0"/>
              <a:t>9/27/2023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24B088-755D-4903-BF9C-67F7FF6A9234}" type="slidenum">
              <a:rPr lang="en-US" smtClean="0"/>
              <a:t>‹#›</a:t>
            </a:fld>
            <a:endParaRPr lang="en-US"/>
          </a:p>
        </p:txBody>
      </p:sp>
    </p:spTree>
    <p:extLst>
      <p:ext uri="{BB962C8B-B14F-4D97-AF65-F5344CB8AC3E}">
        <p14:creationId xmlns:p14="http://schemas.microsoft.com/office/powerpoint/2010/main" val="719389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CDEDA61-A076-4438-B916-786AABCAFC97}" type="datetimeFigureOut">
              <a:rPr lang="en-US" smtClean="0"/>
              <a:t>9/27/2023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24B088-755D-4903-BF9C-67F7FF6A9234}" type="slidenum">
              <a:rPr lang="en-US" smtClean="0"/>
              <a:t>‹#›</a:t>
            </a:fld>
            <a:endParaRPr lang="en-US"/>
          </a:p>
        </p:txBody>
      </p:sp>
    </p:spTree>
    <p:extLst>
      <p:ext uri="{BB962C8B-B14F-4D97-AF65-F5344CB8AC3E}">
        <p14:creationId xmlns:p14="http://schemas.microsoft.com/office/powerpoint/2010/main" val="3386511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21">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3CDEDA61-A076-4438-B916-786AABCAFC97}" type="datetimeFigureOut">
              <a:rPr lang="en-US" smtClean="0"/>
              <a:t>9/27/2023</a:t>
            </a:fld>
            <a:endParaRPr lang="en-US"/>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A024B088-755D-4903-BF9C-67F7FF6A9234}" type="slidenum">
              <a:rPr lang="en-US" smtClean="0"/>
              <a:t>‹#›</a:t>
            </a:fld>
            <a:endParaRPr lang="en-US"/>
          </a:p>
        </p:txBody>
      </p:sp>
    </p:spTree>
    <p:extLst>
      <p:ext uri="{BB962C8B-B14F-4D97-AF65-F5344CB8AC3E}">
        <p14:creationId xmlns:p14="http://schemas.microsoft.com/office/powerpoint/2010/main" val="3421690997"/>
      </p:ext>
    </p:extLst>
  </p:cSld>
  <p:clrMap bg1="dk1" tx1="lt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0.png"/><Relationship Id="rId7" Type="http://schemas.openxmlformats.org/officeDocument/2006/relationships/diagramColors" Target="../diagrams/colors1.xml"/><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8.xml"/><Relationship Id="rId1" Type="http://schemas.openxmlformats.org/officeDocument/2006/relationships/tags" Target="../tags/tag4.xml"/><Relationship Id="rId5" Type="http://schemas.openxmlformats.org/officeDocument/2006/relationships/image" Target="../media/image3.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Postpartum period with Substance Use Disorder</a:t>
            </a:r>
          </a:p>
        </p:txBody>
      </p:sp>
      <p:sp>
        <p:nvSpPr>
          <p:cNvPr id="3" name="Subtitle 2"/>
          <p:cNvSpPr>
            <a:spLocks noGrp="1"/>
          </p:cNvSpPr>
          <p:nvPr>
            <p:ph type="subTitle" idx="1"/>
          </p:nvPr>
        </p:nvSpPr>
        <p:spPr/>
        <p:txBody>
          <a:bodyPr/>
          <a:lstStyle/>
          <a:p>
            <a:r>
              <a:rPr lang="en-US" dirty="0"/>
              <a:t>Leslie Hayes, MD</a:t>
            </a:r>
          </a:p>
        </p:txBody>
      </p:sp>
    </p:spTree>
    <p:extLst>
      <p:ext uri="{BB962C8B-B14F-4D97-AF65-F5344CB8AC3E}">
        <p14:creationId xmlns:p14="http://schemas.microsoft.com/office/powerpoint/2010/main" val="11290931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Parenting with substance use disorder is extremely common </a:t>
            </a:r>
          </a:p>
        </p:txBody>
      </p:sp>
      <p:pic>
        <p:nvPicPr>
          <p:cNvPr id="6" name="Content Placeholder 5"/>
          <p:cNvPicPr>
            <a:picLocks noGrp="1" noChangeAspect="1"/>
          </p:cNvPicPr>
          <p:nvPr>
            <p:ph idx="1"/>
          </p:nvPr>
        </p:nvPicPr>
        <p:blipFill rotWithShape="1">
          <a:blip r:embed="rId2"/>
          <a:srcRect l="34465" t="37173" r="32886" b="17729"/>
          <a:stretch/>
        </p:blipFill>
        <p:spPr>
          <a:xfrm>
            <a:off x="2940259" y="1922068"/>
            <a:ext cx="6030557" cy="4685623"/>
          </a:xfrm>
          <a:prstGeom prst="rect">
            <a:avLst/>
          </a:prstGeom>
        </p:spPr>
      </p:pic>
    </p:spTree>
    <p:extLst>
      <p:ext uri="{BB962C8B-B14F-4D97-AF65-F5344CB8AC3E}">
        <p14:creationId xmlns:p14="http://schemas.microsoft.com/office/powerpoint/2010/main" val="12427937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Parenting with substance use disorder is extremely common </a:t>
            </a:r>
          </a:p>
        </p:txBody>
      </p:sp>
      <p:sp>
        <p:nvSpPr>
          <p:cNvPr id="2" name="Content Placeholder 1"/>
          <p:cNvSpPr>
            <a:spLocks noGrp="1"/>
          </p:cNvSpPr>
          <p:nvPr>
            <p:ph idx="1"/>
          </p:nvPr>
        </p:nvSpPr>
        <p:spPr/>
        <p:txBody>
          <a:bodyPr>
            <a:normAutofit/>
          </a:bodyPr>
          <a:lstStyle/>
          <a:p>
            <a:pPr fontAlgn="base"/>
            <a:r>
              <a:rPr lang="en-US" dirty="0"/>
              <a:t>Based on combined 2009 to 2014 NSDUH data, an annual average of 8.7 million children aged 17 or younger live in households in the United States with at least one parent who had an SUD. </a:t>
            </a:r>
          </a:p>
          <a:p>
            <a:pPr lvl="1" fontAlgn="base"/>
            <a:r>
              <a:rPr lang="en-US" dirty="0"/>
              <a:t>This represents about 12.3 percent of children aged 17 or younger who resided with at least one parent with an SUD.</a:t>
            </a:r>
          </a:p>
          <a:p>
            <a:pPr lvl="1" fontAlgn="base"/>
            <a:r>
              <a:rPr lang="en-US" dirty="0"/>
              <a:t>An annual average of 1.5 million children aged 0 to 2 (12.8 percent of this age group) lived with at least one parent who had an SUD.</a:t>
            </a:r>
          </a:p>
          <a:p>
            <a:endParaRPr lang="en-US" dirty="0"/>
          </a:p>
        </p:txBody>
      </p:sp>
      <p:sp>
        <p:nvSpPr>
          <p:cNvPr id="3" name="TextBox 2"/>
          <p:cNvSpPr txBox="1"/>
          <p:nvPr/>
        </p:nvSpPr>
        <p:spPr>
          <a:xfrm>
            <a:off x="3851564" y="6022108"/>
            <a:ext cx="7158181" cy="738664"/>
          </a:xfrm>
          <a:prstGeom prst="rect">
            <a:avLst/>
          </a:prstGeom>
          <a:noFill/>
        </p:spPr>
        <p:txBody>
          <a:bodyPr wrap="square" rtlCol="0">
            <a:spAutoFit/>
          </a:bodyPr>
          <a:lstStyle/>
          <a:p>
            <a:r>
              <a:rPr lang="en-US" sz="1050" dirty="0"/>
              <a:t>Lipari, R.N. and Van Horn, S.L. </a:t>
            </a:r>
            <a:r>
              <a:rPr lang="en-US" sz="1050" i="1" dirty="0"/>
              <a:t>Children living with parents who have a substance use disorder. </a:t>
            </a:r>
            <a:r>
              <a:rPr lang="en-US" sz="1050" dirty="0"/>
              <a:t>The CBHSQ Report: August 24, 2017. Center for Behavioral Health Statistics and Quality, Substance Abuse and Mental Health Services Administration, Rockville, MD.</a:t>
            </a:r>
          </a:p>
          <a:p>
            <a:endParaRPr lang="en-US" sz="1050" dirty="0"/>
          </a:p>
        </p:txBody>
      </p:sp>
    </p:spTree>
    <p:extLst>
      <p:ext uri="{BB962C8B-B14F-4D97-AF65-F5344CB8AC3E}">
        <p14:creationId xmlns:p14="http://schemas.microsoft.com/office/powerpoint/2010/main" val="38483596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2800" dirty="0"/>
              <a:t>There is an increased risk of adverse outcomes for children with parental substance use disorder</a:t>
            </a:r>
          </a:p>
        </p:txBody>
      </p:sp>
      <p:sp>
        <p:nvSpPr>
          <p:cNvPr id="8" name="Content Placeholder 7"/>
          <p:cNvSpPr>
            <a:spLocks noGrp="1"/>
          </p:cNvSpPr>
          <p:nvPr>
            <p:ph idx="1"/>
          </p:nvPr>
        </p:nvSpPr>
        <p:spPr/>
        <p:txBody>
          <a:bodyPr>
            <a:normAutofit fontScale="92500" lnSpcReduction="20000"/>
          </a:bodyPr>
          <a:lstStyle/>
          <a:p>
            <a:r>
              <a:rPr lang="en-US" dirty="0"/>
              <a:t>Risks for negative outcomes are highly variable.</a:t>
            </a:r>
          </a:p>
          <a:p>
            <a:r>
              <a:rPr lang="en-US" dirty="0"/>
              <a:t>There are many co-morbidities associated with SUD that also increase the risk for negative outcomes.</a:t>
            </a:r>
          </a:p>
          <a:p>
            <a:pPr lvl="1"/>
            <a:r>
              <a:rPr lang="en-US" dirty="0"/>
              <a:t>Mental illness, especially depression and antisocial personality disorder</a:t>
            </a:r>
          </a:p>
          <a:p>
            <a:pPr lvl="1"/>
            <a:r>
              <a:rPr lang="en-US" dirty="0"/>
              <a:t>Increased family stressors</a:t>
            </a:r>
          </a:p>
          <a:p>
            <a:pPr lvl="1"/>
            <a:r>
              <a:rPr lang="en-US" dirty="0"/>
              <a:t>Marital discord</a:t>
            </a:r>
          </a:p>
          <a:p>
            <a:pPr lvl="1"/>
            <a:r>
              <a:rPr lang="en-US" dirty="0"/>
              <a:t>Residential instability</a:t>
            </a:r>
          </a:p>
          <a:p>
            <a:pPr lvl="1"/>
            <a:r>
              <a:rPr lang="en-US" dirty="0"/>
              <a:t>Caretaker instability</a:t>
            </a:r>
          </a:p>
          <a:p>
            <a:pPr lvl="1"/>
            <a:r>
              <a:rPr lang="en-US" dirty="0"/>
              <a:t>Poverty</a:t>
            </a:r>
          </a:p>
        </p:txBody>
      </p:sp>
      <p:sp>
        <p:nvSpPr>
          <p:cNvPr id="9" name="TextBox 8"/>
          <p:cNvSpPr txBox="1"/>
          <p:nvPr/>
        </p:nvSpPr>
        <p:spPr>
          <a:xfrm>
            <a:off x="3565237" y="5846618"/>
            <a:ext cx="5541818" cy="553998"/>
          </a:xfrm>
          <a:prstGeom prst="rect">
            <a:avLst/>
          </a:prstGeom>
          <a:noFill/>
        </p:spPr>
        <p:txBody>
          <a:bodyPr wrap="square" rtlCol="0">
            <a:spAutoFit/>
          </a:bodyPr>
          <a:lstStyle/>
          <a:p>
            <a:r>
              <a:rPr lang="en-US" sz="1000" dirty="0"/>
              <a:t>Solis JM, </a:t>
            </a:r>
            <a:r>
              <a:rPr lang="en-US" sz="1000" dirty="0" err="1"/>
              <a:t>Shadur</a:t>
            </a:r>
            <a:r>
              <a:rPr lang="en-US" sz="1000" dirty="0"/>
              <a:t> JM, Burns AR, </a:t>
            </a:r>
            <a:r>
              <a:rPr lang="en-US" sz="1000" dirty="0" err="1"/>
              <a:t>Hussong</a:t>
            </a:r>
            <a:r>
              <a:rPr lang="en-US" sz="1000" dirty="0"/>
              <a:t> AM. Understanding the diverse needs of children whose parents abuse substances. </a:t>
            </a:r>
            <a:r>
              <a:rPr lang="en-US" sz="1000" dirty="0" err="1"/>
              <a:t>Curr</a:t>
            </a:r>
            <a:r>
              <a:rPr lang="en-US" sz="1000" dirty="0"/>
              <a:t> Drug Abuse Rev. 2012 Jun;5(2):135-47. </a:t>
            </a:r>
            <a:r>
              <a:rPr lang="en-US" sz="1000" dirty="0" err="1"/>
              <a:t>doi</a:t>
            </a:r>
            <a:r>
              <a:rPr lang="en-US" sz="1000" dirty="0"/>
              <a:t>: 10.2174/1874473711205020135. PMID: 22455509; PMCID: PMC3676900.</a:t>
            </a:r>
          </a:p>
        </p:txBody>
      </p:sp>
    </p:spTree>
    <p:extLst>
      <p:ext uri="{BB962C8B-B14F-4D97-AF65-F5344CB8AC3E}">
        <p14:creationId xmlns:p14="http://schemas.microsoft.com/office/powerpoint/2010/main" val="30581015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2800" dirty="0"/>
              <a:t>There is an increased risk of adverse outcomes for children with parental substance use disorder</a:t>
            </a:r>
          </a:p>
        </p:txBody>
      </p:sp>
      <p:sp>
        <p:nvSpPr>
          <p:cNvPr id="8" name="Content Placeholder 7"/>
          <p:cNvSpPr>
            <a:spLocks noGrp="1"/>
          </p:cNvSpPr>
          <p:nvPr>
            <p:ph idx="1"/>
          </p:nvPr>
        </p:nvSpPr>
        <p:spPr/>
        <p:txBody>
          <a:bodyPr>
            <a:normAutofit/>
          </a:bodyPr>
          <a:lstStyle/>
          <a:p>
            <a:r>
              <a:rPr lang="en-US" sz="3600" dirty="0"/>
              <a:t>Risks for adverse outcomes are higher with alcohol than with drug use and higher if the parent also has depression.</a:t>
            </a:r>
          </a:p>
        </p:txBody>
      </p:sp>
    </p:spTree>
    <p:extLst>
      <p:ext uri="{BB962C8B-B14F-4D97-AF65-F5344CB8AC3E}">
        <p14:creationId xmlns:p14="http://schemas.microsoft.com/office/powerpoint/2010/main" val="115790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we do know</a:t>
            </a:r>
          </a:p>
        </p:txBody>
      </p:sp>
      <p:sp>
        <p:nvSpPr>
          <p:cNvPr id="3" name="Content Placeholder 2"/>
          <p:cNvSpPr>
            <a:spLocks noGrp="1"/>
          </p:cNvSpPr>
          <p:nvPr>
            <p:ph idx="1"/>
          </p:nvPr>
        </p:nvSpPr>
        <p:spPr/>
        <p:txBody>
          <a:bodyPr/>
          <a:lstStyle/>
          <a:p>
            <a:r>
              <a:rPr lang="en-US" dirty="0"/>
              <a:t>The number of children being removed into foster care has gone way up because of the opioid epidemic.</a:t>
            </a:r>
          </a:p>
        </p:txBody>
      </p:sp>
    </p:spTree>
    <p:extLst>
      <p:ext uri="{BB962C8B-B14F-4D97-AF65-F5344CB8AC3E}">
        <p14:creationId xmlns:p14="http://schemas.microsoft.com/office/powerpoint/2010/main" val="23218396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we don’t know</a:t>
            </a:r>
          </a:p>
        </p:txBody>
      </p:sp>
      <p:sp>
        <p:nvSpPr>
          <p:cNvPr id="3" name="Content Placeholder 2"/>
          <p:cNvSpPr>
            <a:spLocks noGrp="1"/>
          </p:cNvSpPr>
          <p:nvPr>
            <p:ph idx="1"/>
          </p:nvPr>
        </p:nvSpPr>
        <p:spPr/>
        <p:txBody>
          <a:bodyPr/>
          <a:lstStyle/>
          <a:p>
            <a:r>
              <a:rPr lang="en-US" dirty="0"/>
              <a:t>We don’t know if the number of children going up is because:</a:t>
            </a:r>
          </a:p>
          <a:p>
            <a:pPr lvl="1"/>
            <a:r>
              <a:rPr lang="en-US" dirty="0"/>
              <a:t>1) The rate of abuse and neglect is going up with the opioid epidemic.</a:t>
            </a:r>
          </a:p>
          <a:p>
            <a:pPr lvl="1"/>
            <a:r>
              <a:rPr lang="en-US" dirty="0"/>
              <a:t>2) The opioid epidemic has made us more aware of substance use disorder, and we are finding abusive and neglectful parents with SUD more.</a:t>
            </a:r>
          </a:p>
          <a:p>
            <a:pPr lvl="1"/>
            <a:r>
              <a:rPr lang="en-US" dirty="0"/>
              <a:t>3) There is stigma around parents with SUD, and children are often removed from otherwise appropriate households solely because of parental SUD.</a:t>
            </a:r>
          </a:p>
        </p:txBody>
      </p:sp>
    </p:spTree>
    <p:extLst>
      <p:ext uri="{BB962C8B-B14F-4D97-AF65-F5344CB8AC3E}">
        <p14:creationId xmlns:p14="http://schemas.microsoft.com/office/powerpoint/2010/main" val="12336678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lnSpcReduction="10000"/>
          </a:bodyPr>
          <a:lstStyle/>
          <a:p>
            <a:r>
              <a:rPr lang="en-US" sz="4000" dirty="0"/>
              <a:t>Parent-child separation can also occasionally be the “rock bottom” that parents need to turn their life around but more commonly is an overwhelming pain that makes it harder for them to recover.</a:t>
            </a:r>
          </a:p>
        </p:txBody>
      </p:sp>
    </p:spTree>
    <p:extLst>
      <p:ext uri="{BB962C8B-B14F-4D97-AF65-F5344CB8AC3E}">
        <p14:creationId xmlns:p14="http://schemas.microsoft.com/office/powerpoint/2010/main" val="34987158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089D426C-7C18-4115-A252-B3E4B4C6A3FC}"/>
              </a:ext>
            </a:extLst>
          </p:cNvPr>
          <p:cNvSpPr/>
          <p:nvPr/>
        </p:nvSpPr>
        <p:spPr>
          <a:xfrm>
            <a:off x="0" y="0"/>
            <a:ext cx="12191999" cy="1082351"/>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EBFE5ED6-A12A-490C-BCEC-D90177B17226}"/>
              </a:ext>
            </a:extLst>
          </p:cNvPr>
          <p:cNvSpPr/>
          <p:nvPr/>
        </p:nvSpPr>
        <p:spPr>
          <a:xfrm>
            <a:off x="11660154" y="1082350"/>
            <a:ext cx="531845" cy="5775649"/>
          </a:xfrm>
          <a:prstGeom prst="rect">
            <a:avLst/>
          </a:prstGeom>
          <a:solidFill>
            <a:srgbClr val="D7D7D7">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descr="A picture containing logo&#10;&#10;Description automatically generated">
            <a:extLst>
              <a:ext uri="{FF2B5EF4-FFF2-40B4-BE49-F238E27FC236}">
                <a16:creationId xmlns:a16="http://schemas.microsoft.com/office/drawing/2014/main" id="{D381C026-AE72-4C8B-A227-F68C1333B1E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6458" y="6426816"/>
            <a:ext cx="307042" cy="318908"/>
          </a:xfrm>
          <a:prstGeom prst="rect">
            <a:avLst/>
          </a:prstGeom>
        </p:spPr>
      </p:pic>
      <p:sp>
        <p:nvSpPr>
          <p:cNvPr id="7" name="Subtitle 2">
            <a:extLst>
              <a:ext uri="{FF2B5EF4-FFF2-40B4-BE49-F238E27FC236}">
                <a16:creationId xmlns:a16="http://schemas.microsoft.com/office/drawing/2014/main" id="{43E803B9-7613-4CA1-B221-262D7BC76FEF}"/>
              </a:ext>
            </a:extLst>
          </p:cNvPr>
          <p:cNvSpPr txBox="1">
            <a:spLocks/>
          </p:cNvSpPr>
          <p:nvPr/>
        </p:nvSpPr>
        <p:spPr>
          <a:xfrm>
            <a:off x="880188" y="1664614"/>
            <a:ext cx="9899779" cy="461112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en-US" sz="2200" b="0" i="0" u="none" strike="noStrike" kern="1200" cap="none" spc="0" normalizeH="0" baseline="0" noProof="0" dirty="0">
                <a:ln>
                  <a:noFill/>
                </a:ln>
                <a:solidFill>
                  <a:srgbClr val="E7E6E6">
                    <a:lumMod val="25000"/>
                  </a:srgbClr>
                </a:solidFill>
                <a:effectLst/>
                <a:uLnTx/>
                <a:uFillTx/>
                <a:latin typeface="Lato" panose="020F0502020204030203" pitchFamily="34" charset="0"/>
                <a:ea typeface="Lato" panose="020F0502020204030203" pitchFamily="34" charset="0"/>
                <a:cs typeface="Lato" panose="020F0502020204030203" pitchFamily="34" charset="0"/>
              </a:rPr>
              <a:t>Content goes here.</a:t>
            </a:r>
          </a:p>
          <a:p>
            <a:pPr marL="800100" marR="0" lvl="1" indent="-342900" algn="l" defTabSz="914400" rtl="0" eaLnBrk="1" fontAlgn="auto" latinLnBrk="0" hangingPunct="1">
              <a:lnSpc>
                <a:spcPct val="12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E7E6E6">
                    <a:lumMod val="25000"/>
                  </a:srgbClr>
                </a:solidFill>
                <a:effectLst/>
                <a:uLnTx/>
                <a:uFillTx/>
                <a:latin typeface="Lato" panose="020F0502020204030203" pitchFamily="34" charset="0"/>
                <a:ea typeface="Lato" panose="020F0502020204030203" pitchFamily="34" charset="0"/>
                <a:cs typeface="Lato" panose="020F0502020204030203" pitchFamily="34" charset="0"/>
              </a:rPr>
              <a:t>Bullet, information</a:t>
            </a:r>
          </a:p>
          <a:p>
            <a:pPr marL="800100" marR="0" lvl="1" indent="-342900" algn="l" defTabSz="914400" rtl="0" eaLnBrk="1" fontAlgn="auto" latinLnBrk="0" hangingPunct="1">
              <a:lnSpc>
                <a:spcPct val="12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E7E6E6">
                    <a:lumMod val="25000"/>
                  </a:srgbClr>
                </a:solidFill>
                <a:effectLst/>
                <a:uLnTx/>
                <a:uFillTx/>
                <a:latin typeface="Lato" panose="020F0502020204030203" pitchFamily="34" charset="0"/>
                <a:ea typeface="Lato" panose="020F0502020204030203" pitchFamily="34" charset="0"/>
                <a:cs typeface="Lato" panose="020F0502020204030203" pitchFamily="34" charset="0"/>
              </a:rPr>
              <a:t>Bullet two</a:t>
            </a:r>
          </a:p>
          <a:p>
            <a:pPr marL="800100" marR="0" lvl="1" indent="-342900" algn="l" defTabSz="914400" rtl="0" eaLnBrk="1" fontAlgn="auto" latinLnBrk="0" hangingPunct="1">
              <a:lnSpc>
                <a:spcPct val="12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E7E6E6">
                    <a:lumMod val="25000"/>
                  </a:srgbClr>
                </a:solidFill>
                <a:effectLst/>
                <a:uLnTx/>
                <a:uFillTx/>
                <a:latin typeface="Lato" panose="020F0502020204030203" pitchFamily="34" charset="0"/>
                <a:ea typeface="Lato" panose="020F0502020204030203" pitchFamily="34" charset="0"/>
                <a:cs typeface="Lato" panose="020F0502020204030203" pitchFamily="34" charset="0"/>
              </a:rPr>
              <a:t>Bullet three</a:t>
            </a:r>
          </a:p>
        </p:txBody>
      </p:sp>
      <p:pic>
        <p:nvPicPr>
          <p:cNvPr id="5" name="Picture 4" descr="A picture containing logo&#10;&#10;Description automatically generated">
            <a:extLst>
              <a:ext uri="{FF2B5EF4-FFF2-40B4-BE49-F238E27FC236}">
                <a16:creationId xmlns:a16="http://schemas.microsoft.com/office/drawing/2014/main" id="{A9047AD9-4892-4A32-BD3F-AC2132DBC85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6458" y="6426816"/>
            <a:ext cx="310896" cy="305870"/>
          </a:xfrm>
          <a:prstGeom prst="rect">
            <a:avLst/>
          </a:prstGeom>
        </p:spPr>
      </p:pic>
      <p:sp>
        <p:nvSpPr>
          <p:cNvPr id="10" name="Subtitle 2">
            <a:extLst>
              <a:ext uri="{FF2B5EF4-FFF2-40B4-BE49-F238E27FC236}">
                <a16:creationId xmlns:a16="http://schemas.microsoft.com/office/drawing/2014/main" id="{EC36660F-2D4B-4EB0-A30D-105568873A97}"/>
              </a:ext>
            </a:extLst>
          </p:cNvPr>
          <p:cNvSpPr txBox="1">
            <a:spLocks/>
          </p:cNvSpPr>
          <p:nvPr/>
        </p:nvSpPr>
        <p:spPr>
          <a:xfrm>
            <a:off x="289979" y="369842"/>
            <a:ext cx="9504470" cy="424848"/>
          </a:xfrm>
          <a:prstGeom prst="rect">
            <a:avLst/>
          </a:prstGeom>
        </p:spPr>
        <p:txBody>
          <a:bodyPr vert="horz" lIns="91440" tIns="45720" rIns="91440" bIns="45720" rtlCol="0">
            <a:normAutofit fontScale="5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3600" b="0" i="0" u="none" strike="noStrike" kern="1200" cap="all" spc="500" normalizeH="0" baseline="0" noProof="0" dirty="0" err="1">
                <a:ln>
                  <a:noFill/>
                </a:ln>
                <a:solidFill>
                  <a:schemeClr val="bg1"/>
                </a:solidFill>
                <a:effectLst/>
                <a:uLnTx/>
                <a:uFillTx/>
                <a:latin typeface="Lato Medium" panose="020F0502020204030203" pitchFamily="34" charset="0"/>
                <a:ea typeface="Lato Medium" panose="020F0502020204030203" pitchFamily="34" charset="0"/>
                <a:cs typeface="Lato Medium" panose="020F0502020204030203" pitchFamily="34" charset="0"/>
              </a:rPr>
              <a:t>CHIld</a:t>
            </a:r>
            <a:r>
              <a:rPr kumimoji="0" lang="en-US" sz="3600" b="0" i="0" u="none" strike="noStrike" kern="1200" cap="all" spc="500" normalizeH="0" baseline="0" noProof="0" dirty="0">
                <a:ln>
                  <a:noFill/>
                </a:ln>
                <a:solidFill>
                  <a:schemeClr val="bg1"/>
                </a:solidFill>
                <a:effectLst/>
                <a:uLnTx/>
                <a:uFillTx/>
                <a:latin typeface="Lato Medium" panose="020F0502020204030203" pitchFamily="34" charset="0"/>
                <a:ea typeface="Lato Medium" panose="020F0502020204030203" pitchFamily="34" charset="0"/>
                <a:cs typeface="Lato Medium" panose="020F0502020204030203" pitchFamily="34" charset="0"/>
              </a:rPr>
              <a:t> protective services and mental health</a:t>
            </a:r>
            <a:endParaRPr kumimoji="0" lang="en-US" sz="3600" b="0" i="1" u="none" strike="noStrike" kern="1200" cap="all" spc="500" normalizeH="0" baseline="0" noProof="0" dirty="0">
              <a:ln>
                <a:noFill/>
              </a:ln>
              <a:solidFill>
                <a:schemeClr val="bg1"/>
              </a:solidFill>
              <a:effectLst/>
              <a:uLnTx/>
              <a:uFillTx/>
              <a:latin typeface="Lato Medium" panose="020F0502020204030203" pitchFamily="34" charset="0"/>
              <a:ea typeface="Lato Medium" panose="020F0502020204030203" pitchFamily="34" charset="0"/>
              <a:cs typeface="Lato Medium" panose="020F0502020204030203" pitchFamily="34" charset="0"/>
            </a:endParaRPr>
          </a:p>
        </p:txBody>
      </p:sp>
      <p:graphicFrame>
        <p:nvGraphicFramePr>
          <p:cNvPr id="8" name="SmartArt Placeholder 7">
            <a:extLst>
              <a:ext uri="{FF2B5EF4-FFF2-40B4-BE49-F238E27FC236}">
                <a16:creationId xmlns:a16="http://schemas.microsoft.com/office/drawing/2014/main" id="{354DF3FE-DBBA-4538-9217-75F8783B0152}"/>
              </a:ext>
            </a:extLst>
          </p:cNvPr>
          <p:cNvGraphicFramePr>
            <a:graphicFrameLocks/>
          </p:cNvGraphicFramePr>
          <p:nvPr/>
        </p:nvGraphicFramePr>
        <p:xfrm>
          <a:off x="609600" y="1371600"/>
          <a:ext cx="10972800" cy="4038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Text Placeholder 31">
            <a:extLst>
              <a:ext uri="{FF2B5EF4-FFF2-40B4-BE49-F238E27FC236}">
                <a16:creationId xmlns:a16="http://schemas.microsoft.com/office/drawing/2014/main" id="{210E71C8-4F9D-433C-BBA8-6D24D50C40A7}"/>
              </a:ext>
            </a:extLst>
          </p:cNvPr>
          <p:cNvSpPr txBox="1">
            <a:spLocks/>
          </p:cNvSpPr>
          <p:nvPr/>
        </p:nvSpPr>
        <p:spPr>
          <a:xfrm>
            <a:off x="4094375" y="6001817"/>
            <a:ext cx="7239000" cy="589471"/>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a:solidFill>
                  <a:schemeClr val="tx1"/>
                </a:solidFill>
              </a:rPr>
              <a:t>Wall-</a:t>
            </a:r>
            <a:r>
              <a:rPr lang="en-US" dirty="0" err="1">
                <a:solidFill>
                  <a:schemeClr val="tx1"/>
                </a:solidFill>
              </a:rPr>
              <a:t>Wieler</a:t>
            </a:r>
            <a:r>
              <a:rPr lang="en-US" dirty="0">
                <a:solidFill>
                  <a:schemeClr val="tx1"/>
                </a:solidFill>
              </a:rPr>
              <a:t>, Elizabeth et al. Maternal Mental Health after Custody Loss and Death of a Child: A Retrospective Cohort Study Using Linkable Administrative Data. The Canadian Journal of Psychiatry. 2018, Vol. 63(5) 322-328.</a:t>
            </a:r>
          </a:p>
        </p:txBody>
      </p:sp>
    </p:spTree>
    <p:extLst>
      <p:ext uri="{BB962C8B-B14F-4D97-AF65-F5344CB8AC3E}">
        <p14:creationId xmlns:p14="http://schemas.microsoft.com/office/powerpoint/2010/main" val="4088290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Ways to help parents with SUD be better parents </a:t>
            </a:r>
          </a:p>
        </p:txBody>
      </p:sp>
      <p:sp>
        <p:nvSpPr>
          <p:cNvPr id="4" name="Text Placeholder 3"/>
          <p:cNvSpPr>
            <a:spLocks noGrp="1"/>
          </p:cNvSpPr>
          <p:nvPr>
            <p:ph type="body" idx="1"/>
          </p:nvPr>
        </p:nvSpPr>
        <p:spPr/>
        <p:txBody>
          <a:bodyPr/>
          <a:lstStyle/>
          <a:p>
            <a:endParaRPr lang="en-US"/>
          </a:p>
        </p:txBody>
      </p:sp>
    </p:spTree>
    <p:extLst>
      <p:ext uri="{BB962C8B-B14F-4D97-AF65-F5344CB8AC3E}">
        <p14:creationId xmlns:p14="http://schemas.microsoft.com/office/powerpoint/2010/main" val="14539688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Parenting and substance use disorder treatments</a:t>
            </a:r>
          </a:p>
        </p:txBody>
      </p:sp>
      <p:sp>
        <p:nvSpPr>
          <p:cNvPr id="3" name="Content Placeholder 2"/>
          <p:cNvSpPr>
            <a:spLocks noGrp="1"/>
          </p:cNvSpPr>
          <p:nvPr>
            <p:ph idx="1"/>
          </p:nvPr>
        </p:nvSpPr>
        <p:spPr/>
        <p:txBody>
          <a:bodyPr/>
          <a:lstStyle/>
          <a:p>
            <a:r>
              <a:rPr lang="en-US" dirty="0"/>
              <a:t>Make sure parents are actively engaged in treatment program for substance use disorder.</a:t>
            </a:r>
          </a:p>
          <a:p>
            <a:pPr lvl="1"/>
            <a:r>
              <a:rPr lang="en-US" dirty="0"/>
              <a:t>In an ideal world, parents would never have to choose between spending time with their child, especially an infant, and treating their substance use disorder. Unfortunately, this is a reality for many parents, and helping them to balance this is important.	</a:t>
            </a:r>
          </a:p>
          <a:p>
            <a:r>
              <a:rPr lang="en-US" dirty="0"/>
              <a:t>Encourage them to get treatment for any co-occurring mental illness.</a:t>
            </a:r>
          </a:p>
          <a:p>
            <a:endParaRPr lang="en-US" dirty="0"/>
          </a:p>
          <a:p>
            <a:endParaRPr lang="en-US" dirty="0"/>
          </a:p>
          <a:p>
            <a:pPr lvl="1"/>
            <a:endParaRPr lang="en-US" dirty="0"/>
          </a:p>
        </p:txBody>
      </p:sp>
    </p:spTree>
    <p:extLst>
      <p:ext uri="{BB962C8B-B14F-4D97-AF65-F5344CB8AC3E}">
        <p14:creationId xmlns:p14="http://schemas.microsoft.com/office/powerpoint/2010/main" val="4010312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Postpartum mental health problems and relapse are common</a:t>
            </a:r>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19883918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Look for other factors that can be addressed</a:t>
            </a:r>
          </a:p>
        </p:txBody>
      </p:sp>
      <p:sp>
        <p:nvSpPr>
          <p:cNvPr id="5" name="Content Placeholder 4"/>
          <p:cNvSpPr>
            <a:spLocks noGrp="1"/>
          </p:cNvSpPr>
          <p:nvPr>
            <p:ph idx="1"/>
          </p:nvPr>
        </p:nvSpPr>
        <p:spPr/>
        <p:txBody>
          <a:bodyPr/>
          <a:lstStyle/>
          <a:p>
            <a:r>
              <a:rPr lang="en-US" sz="3600" dirty="0"/>
              <a:t>Housing instability</a:t>
            </a:r>
          </a:p>
          <a:p>
            <a:r>
              <a:rPr lang="en-US" sz="3600" dirty="0"/>
              <a:t>Mental illness, in particular, depression</a:t>
            </a:r>
          </a:p>
          <a:p>
            <a:r>
              <a:rPr lang="en-US" sz="3600" dirty="0"/>
              <a:t>Food insecurity</a:t>
            </a:r>
          </a:p>
          <a:p>
            <a:r>
              <a:rPr lang="en-US" sz="3600" dirty="0"/>
              <a:t>Intimate partner violence</a:t>
            </a:r>
          </a:p>
          <a:p>
            <a:endParaRPr lang="en-US" dirty="0"/>
          </a:p>
        </p:txBody>
      </p:sp>
    </p:spTree>
    <p:extLst>
      <p:ext uri="{BB962C8B-B14F-4D97-AF65-F5344CB8AC3E}">
        <p14:creationId xmlns:p14="http://schemas.microsoft.com/office/powerpoint/2010/main" val="21187975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Parenting and Substance Use Disorder Treatments</a:t>
            </a:r>
          </a:p>
        </p:txBody>
      </p:sp>
      <p:sp>
        <p:nvSpPr>
          <p:cNvPr id="3" name="Content Placeholder 2"/>
          <p:cNvSpPr>
            <a:spLocks noGrp="1"/>
          </p:cNvSpPr>
          <p:nvPr>
            <p:ph idx="1"/>
          </p:nvPr>
        </p:nvSpPr>
        <p:spPr/>
        <p:txBody>
          <a:bodyPr/>
          <a:lstStyle/>
          <a:p>
            <a:r>
              <a:rPr lang="en-US" dirty="0"/>
              <a:t>The addition of parenting intervention in conjunction with SUD treatments might have benefits beyond SUD treatment.</a:t>
            </a:r>
          </a:p>
          <a:p>
            <a:pPr lvl="1"/>
            <a:r>
              <a:rPr lang="en-US" dirty="0"/>
              <a:t>It has benefits both in terms of parenting and in terms of decreased SUD.</a:t>
            </a:r>
          </a:p>
          <a:p>
            <a:pPr lvl="1"/>
            <a:r>
              <a:rPr lang="en-US" dirty="0"/>
              <a:t>Parenting classes should include information on normal development.</a:t>
            </a:r>
          </a:p>
          <a:p>
            <a:r>
              <a:rPr lang="en-US" dirty="0"/>
              <a:t>Providing small incentives for attendance at SUD treatment increases retention rates.</a:t>
            </a:r>
          </a:p>
          <a:p>
            <a:endParaRPr lang="en-US" dirty="0"/>
          </a:p>
          <a:p>
            <a:endParaRPr lang="en-US" dirty="0"/>
          </a:p>
        </p:txBody>
      </p:sp>
      <p:sp>
        <p:nvSpPr>
          <p:cNvPr id="4" name="TextBox 3"/>
          <p:cNvSpPr txBox="1"/>
          <p:nvPr/>
        </p:nvSpPr>
        <p:spPr>
          <a:xfrm>
            <a:off x="4610100" y="6176963"/>
            <a:ext cx="6515099" cy="877163"/>
          </a:xfrm>
          <a:prstGeom prst="rect">
            <a:avLst/>
          </a:prstGeom>
          <a:noFill/>
        </p:spPr>
        <p:txBody>
          <a:bodyPr wrap="square" rtlCol="0">
            <a:spAutoFit/>
          </a:bodyPr>
          <a:lstStyle/>
          <a:p>
            <a:pPr fontAlgn="base"/>
            <a:r>
              <a:rPr lang="en-US" sz="1100" dirty="0">
                <a:solidFill>
                  <a:prstClr val="white"/>
                </a:solidFill>
              </a:rPr>
              <a:t>Families Affected by Parental Substance Use</a:t>
            </a:r>
          </a:p>
          <a:p>
            <a:pPr fontAlgn="base"/>
            <a:r>
              <a:rPr lang="en-US" sz="1100" dirty="0">
                <a:solidFill>
                  <a:prstClr val="white"/>
                </a:solidFill>
              </a:rPr>
              <a:t>Vincent C. Smith, Celeste R. Wilson, COMMITTEE ON SUBSTANCE USE AND PREVENTION</a:t>
            </a:r>
          </a:p>
          <a:p>
            <a:pPr fontAlgn="base"/>
            <a:r>
              <a:rPr lang="en-US" sz="1100" dirty="0">
                <a:solidFill>
                  <a:prstClr val="white"/>
                </a:solidFill>
              </a:rPr>
              <a:t>Pediatrics Jul 2016, e20161575; </a:t>
            </a:r>
            <a:r>
              <a:rPr lang="en-US" sz="1100" b="1" dirty="0">
                <a:solidFill>
                  <a:prstClr val="white"/>
                </a:solidFill>
              </a:rPr>
              <a:t>DOI:</a:t>
            </a:r>
            <a:r>
              <a:rPr lang="en-US" sz="1100" dirty="0">
                <a:solidFill>
                  <a:prstClr val="white"/>
                </a:solidFill>
              </a:rPr>
              <a:t> 10.1542/peds.2016-1575</a:t>
            </a:r>
          </a:p>
          <a:p>
            <a:endParaRPr lang="en-US" dirty="0">
              <a:solidFill>
                <a:prstClr val="white"/>
              </a:solidFill>
            </a:endParaRPr>
          </a:p>
        </p:txBody>
      </p:sp>
    </p:spTree>
    <p:extLst>
      <p:ext uri="{BB962C8B-B14F-4D97-AF65-F5344CB8AC3E}">
        <p14:creationId xmlns:p14="http://schemas.microsoft.com/office/powerpoint/2010/main" val="34778923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Parenting and substance use disorder treatments</a:t>
            </a:r>
          </a:p>
        </p:txBody>
      </p:sp>
      <p:sp>
        <p:nvSpPr>
          <p:cNvPr id="3" name="Content Placeholder 2"/>
          <p:cNvSpPr>
            <a:spLocks noGrp="1"/>
          </p:cNvSpPr>
          <p:nvPr>
            <p:ph idx="1"/>
          </p:nvPr>
        </p:nvSpPr>
        <p:spPr/>
        <p:txBody>
          <a:bodyPr/>
          <a:lstStyle/>
          <a:p>
            <a:r>
              <a:rPr lang="en-US" dirty="0"/>
              <a:t>Practical day-to-day support is important.	</a:t>
            </a:r>
          </a:p>
          <a:p>
            <a:pPr lvl="1"/>
            <a:r>
              <a:rPr lang="en-US" dirty="0"/>
              <a:t>Make sure the children are going to school and attending medical appointments.</a:t>
            </a:r>
          </a:p>
          <a:p>
            <a:pPr lvl="1"/>
            <a:r>
              <a:rPr lang="en-US" dirty="0"/>
              <a:t>Ensure that the children are getting regular meals and appropriate clothing.</a:t>
            </a:r>
          </a:p>
          <a:p>
            <a:r>
              <a:rPr lang="en-US" dirty="0"/>
              <a:t>Assist with safe housing if needed.</a:t>
            </a:r>
          </a:p>
          <a:p>
            <a:endParaRPr lang="en-US" dirty="0"/>
          </a:p>
          <a:p>
            <a:endParaRPr lang="en-US" dirty="0"/>
          </a:p>
        </p:txBody>
      </p:sp>
    </p:spTree>
    <p:extLst>
      <p:ext uri="{BB962C8B-B14F-4D97-AF65-F5344CB8AC3E}">
        <p14:creationId xmlns:p14="http://schemas.microsoft.com/office/powerpoint/2010/main" val="23875440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Parenting and substance use disorder treatments</a:t>
            </a:r>
          </a:p>
        </p:txBody>
      </p:sp>
      <p:sp>
        <p:nvSpPr>
          <p:cNvPr id="3" name="Content Placeholder 2"/>
          <p:cNvSpPr>
            <a:spLocks noGrp="1"/>
          </p:cNvSpPr>
          <p:nvPr>
            <p:ph idx="1"/>
          </p:nvPr>
        </p:nvSpPr>
        <p:spPr/>
        <p:txBody>
          <a:bodyPr/>
          <a:lstStyle/>
          <a:p>
            <a:r>
              <a:rPr lang="en-US" dirty="0"/>
              <a:t>Make sure children are getting the psychological support that they need.</a:t>
            </a:r>
          </a:p>
          <a:p>
            <a:pPr lvl="1"/>
            <a:r>
              <a:rPr lang="en-US" dirty="0"/>
              <a:t>Children often blame themselves for parents’ substance use disorder.</a:t>
            </a:r>
          </a:p>
          <a:p>
            <a:r>
              <a:rPr lang="en-US" dirty="0"/>
              <a:t>Children with parents with substance use disorder are at high risk for substance use disorder, both genetically and because of social environment.</a:t>
            </a:r>
          </a:p>
          <a:p>
            <a:pPr lvl="1"/>
            <a:r>
              <a:rPr lang="en-US" dirty="0"/>
              <a:t>Encourage them to delay substance use</a:t>
            </a:r>
          </a:p>
          <a:p>
            <a:pPr lvl="1"/>
            <a:r>
              <a:rPr lang="en-US" dirty="0"/>
              <a:t>Make sure they are getting treatment for any underlying mental illness.</a:t>
            </a:r>
          </a:p>
          <a:p>
            <a:pPr lvl="1"/>
            <a:endParaRPr lang="en-US" dirty="0"/>
          </a:p>
        </p:txBody>
      </p:sp>
    </p:spTree>
    <p:extLst>
      <p:ext uri="{BB962C8B-B14F-4D97-AF65-F5344CB8AC3E}">
        <p14:creationId xmlns:p14="http://schemas.microsoft.com/office/powerpoint/2010/main" val="13921430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Ways to help parents with SUD be better parents </a:t>
            </a:r>
          </a:p>
        </p:txBody>
      </p:sp>
      <p:sp>
        <p:nvSpPr>
          <p:cNvPr id="3" name="Content Placeholder 2"/>
          <p:cNvSpPr>
            <a:spLocks noGrp="1"/>
          </p:cNvSpPr>
          <p:nvPr>
            <p:ph idx="1"/>
          </p:nvPr>
        </p:nvSpPr>
        <p:spPr/>
        <p:txBody>
          <a:bodyPr/>
          <a:lstStyle/>
          <a:p>
            <a:r>
              <a:rPr lang="en-US" dirty="0"/>
              <a:t>Bonding</a:t>
            </a:r>
          </a:p>
          <a:p>
            <a:pPr lvl="1"/>
            <a:r>
              <a:rPr lang="en-US" dirty="0"/>
              <a:t>Encourage breastfeeding if safe</a:t>
            </a:r>
          </a:p>
          <a:p>
            <a:pPr lvl="1"/>
            <a:r>
              <a:rPr lang="en-US" dirty="0"/>
              <a:t>Help parents find treatments where they can be with their children</a:t>
            </a:r>
          </a:p>
          <a:p>
            <a:pPr lvl="1"/>
            <a:r>
              <a:rPr lang="en-US" dirty="0"/>
              <a:t>Teach parents about normal development</a:t>
            </a:r>
          </a:p>
          <a:p>
            <a:r>
              <a:rPr lang="en-US" dirty="0"/>
              <a:t>Boundaries</a:t>
            </a:r>
          </a:p>
          <a:p>
            <a:pPr lvl="1"/>
            <a:r>
              <a:rPr lang="en-US" dirty="0"/>
              <a:t>Encourage parents to form healthy boundaries with children</a:t>
            </a:r>
          </a:p>
          <a:p>
            <a:pPr lvl="1"/>
            <a:r>
              <a:rPr lang="en-US" dirty="0"/>
              <a:t>Teach them positive methods of discipline</a:t>
            </a:r>
          </a:p>
          <a:p>
            <a:pPr lvl="1"/>
            <a:endParaRPr lang="en-US" dirty="0"/>
          </a:p>
        </p:txBody>
      </p:sp>
    </p:spTree>
    <p:extLst>
      <p:ext uri="{BB962C8B-B14F-4D97-AF65-F5344CB8AC3E}">
        <p14:creationId xmlns:p14="http://schemas.microsoft.com/office/powerpoint/2010/main" val="40987260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71FBF-557C-53FC-383F-AD188771AB82}"/>
              </a:ext>
            </a:extLst>
          </p:cNvPr>
          <p:cNvSpPr>
            <a:spLocks noGrp="1"/>
          </p:cNvSpPr>
          <p:nvPr>
            <p:ph type="title"/>
          </p:nvPr>
        </p:nvSpPr>
        <p:spPr/>
        <p:txBody>
          <a:bodyPr/>
          <a:lstStyle/>
          <a:p>
            <a:r>
              <a:rPr lang="en-US" dirty="0"/>
              <a:t>When to call child protective services</a:t>
            </a:r>
          </a:p>
        </p:txBody>
      </p:sp>
      <p:sp>
        <p:nvSpPr>
          <p:cNvPr id="3" name="Content Placeholder 2">
            <a:extLst>
              <a:ext uri="{FF2B5EF4-FFF2-40B4-BE49-F238E27FC236}">
                <a16:creationId xmlns:a16="http://schemas.microsoft.com/office/drawing/2014/main" id="{419E2324-6306-8A0D-DF93-E7E567738EDD}"/>
              </a:ext>
            </a:extLst>
          </p:cNvPr>
          <p:cNvSpPr>
            <a:spLocks noGrp="1"/>
          </p:cNvSpPr>
          <p:nvPr>
            <p:ph idx="1"/>
          </p:nvPr>
        </p:nvSpPr>
        <p:spPr/>
        <p:txBody>
          <a:bodyPr/>
          <a:lstStyle/>
          <a:p>
            <a:pPr lvl="1"/>
            <a:r>
              <a:rPr lang="en-US" dirty="0"/>
              <a:t>If you have maximized the above supports and you are still concerned about the parent’s ability to take care of the child due to substance use, consider the following: </a:t>
            </a:r>
          </a:p>
          <a:p>
            <a:pPr lvl="2"/>
            <a:r>
              <a:rPr lang="en-US" dirty="0"/>
              <a:t>Severity of substance use disorder</a:t>
            </a:r>
          </a:p>
          <a:p>
            <a:pPr lvl="2"/>
            <a:r>
              <a:rPr lang="en-US" dirty="0"/>
              <a:t>Are they using alcohol?</a:t>
            </a:r>
          </a:p>
          <a:p>
            <a:pPr lvl="2"/>
            <a:r>
              <a:rPr lang="en-US" dirty="0"/>
              <a:t>Is there another caregiver in the home or readily available who help with the child?</a:t>
            </a:r>
          </a:p>
          <a:p>
            <a:pPr lvl="2"/>
            <a:r>
              <a:rPr lang="en-US" dirty="0"/>
              <a:t>Is the child present when they use?</a:t>
            </a:r>
          </a:p>
          <a:p>
            <a:pPr lvl="2"/>
            <a:r>
              <a:rPr lang="en-US" dirty="0"/>
              <a:t>Have they ever driven while under the influence?</a:t>
            </a:r>
          </a:p>
          <a:p>
            <a:pPr lvl="2"/>
            <a:r>
              <a:rPr lang="en-US" dirty="0"/>
              <a:t>Do they have the ability to lock up their drugs safely or to never bring them into the house or car?</a:t>
            </a:r>
          </a:p>
          <a:p>
            <a:pPr lvl="1"/>
            <a:endParaRPr lang="en-US" dirty="0"/>
          </a:p>
        </p:txBody>
      </p:sp>
    </p:spTree>
    <p:extLst>
      <p:ext uri="{BB962C8B-B14F-4D97-AF65-F5344CB8AC3E}">
        <p14:creationId xmlns:p14="http://schemas.microsoft.com/office/powerpoint/2010/main" val="21755841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98A3B-C85C-2B5B-5CF0-BCAE1CC185E5}"/>
              </a:ext>
            </a:extLst>
          </p:cNvPr>
          <p:cNvSpPr>
            <a:spLocks noGrp="1"/>
          </p:cNvSpPr>
          <p:nvPr>
            <p:ph type="title"/>
          </p:nvPr>
        </p:nvSpPr>
        <p:spPr/>
        <p:txBody>
          <a:bodyPr/>
          <a:lstStyle/>
          <a:p>
            <a:r>
              <a:rPr lang="en-US" dirty="0"/>
              <a:t>Take-home messages</a:t>
            </a:r>
          </a:p>
        </p:txBody>
      </p:sp>
      <p:sp>
        <p:nvSpPr>
          <p:cNvPr id="3" name="Content Placeholder 2">
            <a:extLst>
              <a:ext uri="{FF2B5EF4-FFF2-40B4-BE49-F238E27FC236}">
                <a16:creationId xmlns:a16="http://schemas.microsoft.com/office/drawing/2014/main" id="{6764C76E-9D0A-4081-D98B-9047EC5D8A51}"/>
              </a:ext>
            </a:extLst>
          </p:cNvPr>
          <p:cNvSpPr>
            <a:spLocks noGrp="1"/>
          </p:cNvSpPr>
          <p:nvPr>
            <p:ph idx="1"/>
          </p:nvPr>
        </p:nvSpPr>
        <p:spPr/>
        <p:txBody>
          <a:bodyPr/>
          <a:lstStyle/>
          <a:p>
            <a:r>
              <a:rPr lang="en-US" dirty="0"/>
              <a:t>Postpartum depression and relapse are common. Make sure postpartum patients are being screened and referred for treatment if needed. </a:t>
            </a:r>
          </a:p>
          <a:p>
            <a:r>
              <a:rPr lang="en-US" dirty="0"/>
              <a:t>Parenting with substance use disorder is common. Support for many common co-morbidities, including intimate partner violence, housing insecurity, food insecurity, and depression can make a big difference. </a:t>
            </a:r>
          </a:p>
        </p:txBody>
      </p:sp>
    </p:spTree>
    <p:extLst>
      <p:ext uri="{BB962C8B-B14F-4D97-AF65-F5344CB8AC3E}">
        <p14:creationId xmlns:p14="http://schemas.microsoft.com/office/powerpoint/2010/main" val="31890662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3324" y="404813"/>
            <a:ext cx="10972800" cy="914400"/>
          </a:xfrm>
        </p:spPr>
        <p:txBody>
          <a:bodyPr>
            <a:noAutofit/>
          </a:bodyPr>
          <a:lstStyle/>
          <a:p>
            <a:r>
              <a:rPr lang="en-US" sz="4000" dirty="0"/>
              <a:t>Percentages of past-month illicit drug use in pregnant and non-pregnant women</a:t>
            </a:r>
          </a:p>
        </p:txBody>
      </p:sp>
      <p:graphicFrame>
        <p:nvGraphicFramePr>
          <p:cNvPr id="5" name="Picture Placeholder 4"/>
          <p:cNvGraphicFramePr>
            <a:graphicFrameLocks noGrp="1"/>
          </p:cNvGraphicFramePr>
          <p:nvPr>
            <p:ph idx="1"/>
          </p:nvPr>
        </p:nvGraphicFramePr>
        <p:xfrm>
          <a:off x="609600" y="1828800"/>
          <a:ext cx="10972800" cy="4313238"/>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 Placeholder 3"/>
          <p:cNvSpPr>
            <a:spLocks noGrp="1"/>
          </p:cNvSpPr>
          <p:nvPr>
            <p:ph type="body" sz="half" idx="4294967295"/>
          </p:nvPr>
        </p:nvSpPr>
        <p:spPr>
          <a:xfrm>
            <a:off x="0" y="2543175"/>
            <a:ext cx="4572000" cy="914400"/>
          </a:xfrm>
        </p:spPr>
        <p:txBody>
          <a:bodyPr>
            <a:normAutofit/>
          </a:bodyPr>
          <a:lstStyle/>
          <a:p>
            <a:pPr algn="l">
              <a:buNone/>
            </a:pPr>
            <a:r>
              <a:rPr lang="en-US" dirty="0"/>
              <a:t>  </a:t>
            </a:r>
          </a:p>
        </p:txBody>
      </p:sp>
      <p:sp>
        <p:nvSpPr>
          <p:cNvPr id="6" name="TextBox 5"/>
          <p:cNvSpPr txBox="1"/>
          <p:nvPr/>
        </p:nvSpPr>
        <p:spPr>
          <a:xfrm>
            <a:off x="762000" y="6326618"/>
            <a:ext cx="11438467" cy="584775"/>
          </a:xfrm>
          <a:prstGeom prst="rect">
            <a:avLst/>
          </a:prstGeom>
          <a:noFill/>
        </p:spPr>
        <p:txBody>
          <a:bodyPr wrap="square" rtlCol="0">
            <a:spAutoFit/>
          </a:bodyPr>
          <a:lstStyle/>
          <a:p>
            <a:pPr algn="r"/>
            <a:r>
              <a:rPr lang="en-US" sz="1600" dirty="0" err="1"/>
              <a:t>Helmbrecht</a:t>
            </a:r>
            <a:r>
              <a:rPr lang="en-US" sz="1600" dirty="0"/>
              <a:t> et al. Management of Addiction Disorders in Pregnancy. </a:t>
            </a:r>
            <a:r>
              <a:rPr lang="en-US" sz="1600" i="1" dirty="0"/>
              <a:t>J Addict Med;</a:t>
            </a:r>
            <a:r>
              <a:rPr lang="en-US" sz="1600" dirty="0"/>
              <a:t> </a:t>
            </a:r>
            <a:r>
              <a:rPr lang="en-US" sz="1600" dirty="0" err="1"/>
              <a:t>Vol</a:t>
            </a:r>
            <a:r>
              <a:rPr lang="en-US" sz="1600" dirty="0"/>
              <a:t> 2, Number 1, March 2008, pp 1-16</a:t>
            </a:r>
          </a:p>
          <a:p>
            <a:pPr algn="r"/>
            <a:endParaRPr lang="en-US" sz="1600" dirty="0"/>
          </a:p>
        </p:txBody>
      </p:sp>
      <p:pic>
        <p:nvPicPr>
          <p:cNvPr id="7" name="Picture 6" descr="A close up of a logo&#10;&#10;Description automatically generated">
            <a:extLst>
              <a:ext uri="{FF2B5EF4-FFF2-40B4-BE49-F238E27FC236}">
                <a16:creationId xmlns:a16="http://schemas.microsoft.com/office/drawing/2014/main" id="{F352156B-42AF-4DD6-A7C8-5D3E94B118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8558" y="6294437"/>
            <a:ext cx="431042" cy="447680"/>
          </a:xfrm>
          <a:prstGeom prst="rect">
            <a:avLst/>
          </a:prstGeom>
        </p:spPr>
      </p:pic>
    </p:spTree>
    <p:extLst>
      <p:ext uri="{BB962C8B-B14F-4D97-AF65-F5344CB8AC3E}">
        <p14:creationId xmlns:p14="http://schemas.microsoft.com/office/powerpoint/2010/main" val="38530544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943" y="685800"/>
            <a:ext cx="10972800" cy="762000"/>
          </a:xfrm>
        </p:spPr>
        <p:txBody>
          <a:bodyPr>
            <a:noAutofit/>
          </a:bodyPr>
          <a:lstStyle/>
          <a:p>
            <a:r>
              <a:rPr lang="en-US" sz="3600" dirty="0"/>
              <a:t>Percentages among women aged 15-44 years who reported past-month substance use by pregnancy and recent motherhood status</a:t>
            </a:r>
          </a:p>
        </p:txBody>
      </p:sp>
      <p:graphicFrame>
        <p:nvGraphicFramePr>
          <p:cNvPr id="5" name="Picture Placeholder 4"/>
          <p:cNvGraphicFramePr>
            <a:graphicFrameLocks noGrp="1"/>
          </p:cNvGraphicFramePr>
          <p:nvPr>
            <p:ph idx="1"/>
          </p:nvPr>
        </p:nvGraphicFramePr>
        <p:xfrm>
          <a:off x="609600" y="1905000"/>
          <a:ext cx="10972800" cy="4465638"/>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762000" y="6370638"/>
            <a:ext cx="11430000" cy="584775"/>
          </a:xfrm>
          <a:prstGeom prst="rect">
            <a:avLst/>
          </a:prstGeom>
          <a:noFill/>
        </p:spPr>
        <p:txBody>
          <a:bodyPr wrap="square" rtlCol="0">
            <a:spAutoFit/>
          </a:bodyPr>
          <a:lstStyle/>
          <a:p>
            <a:pPr algn="r"/>
            <a:r>
              <a:rPr lang="en-US" sz="1400" dirty="0" err="1"/>
              <a:t>Helmbrecht</a:t>
            </a:r>
            <a:r>
              <a:rPr lang="en-US" sz="1400" dirty="0"/>
              <a:t> et al. Management of Addiction Disorders in Pregnancy. </a:t>
            </a:r>
            <a:r>
              <a:rPr lang="en-US" sz="1400" i="1" dirty="0"/>
              <a:t>J Addict Med;</a:t>
            </a:r>
            <a:r>
              <a:rPr lang="en-US" sz="1400" dirty="0"/>
              <a:t> </a:t>
            </a:r>
            <a:r>
              <a:rPr lang="en-US" sz="1400" dirty="0" err="1"/>
              <a:t>Vol</a:t>
            </a:r>
            <a:r>
              <a:rPr lang="en-US" sz="1400" dirty="0"/>
              <a:t> 2, Number 1, March 2008, pp 1-16</a:t>
            </a:r>
          </a:p>
          <a:p>
            <a:endParaRPr lang="en-US" dirty="0"/>
          </a:p>
        </p:txBody>
      </p:sp>
      <p:pic>
        <p:nvPicPr>
          <p:cNvPr id="7" name="Picture 6" descr="A close up of a logo&#10;&#10;Description automatically generated">
            <a:extLst>
              <a:ext uri="{FF2B5EF4-FFF2-40B4-BE49-F238E27FC236}">
                <a16:creationId xmlns:a16="http://schemas.microsoft.com/office/drawing/2014/main" id="{F352156B-42AF-4DD6-A7C8-5D3E94B118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8558" y="6294437"/>
            <a:ext cx="431042" cy="447680"/>
          </a:xfrm>
          <a:prstGeom prst="rect">
            <a:avLst/>
          </a:prstGeom>
        </p:spPr>
      </p:pic>
    </p:spTree>
    <p:extLst>
      <p:ext uri="{BB962C8B-B14F-4D97-AF65-F5344CB8AC3E}">
        <p14:creationId xmlns:p14="http://schemas.microsoft.com/office/powerpoint/2010/main" val="50177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591273" y="457200"/>
            <a:ext cx="8153400" cy="1066800"/>
          </a:xfrm>
        </p:spPr>
        <p:txBody>
          <a:bodyPr rtlCol="0">
            <a:noAutofit/>
          </a:bodyPr>
          <a:lstStyle/>
          <a:p>
            <a:pPr>
              <a:defRPr/>
            </a:pPr>
            <a:r>
              <a:rPr lang="en-US" sz="3600" dirty="0"/>
              <a:t>Comorbid Medical Conditions</a:t>
            </a:r>
            <a:br>
              <a:rPr lang="en-US" sz="3600" dirty="0"/>
            </a:br>
            <a:r>
              <a:rPr lang="en-US" sz="3600" dirty="0"/>
              <a:t>Case Study: Pregnancy and </a:t>
            </a:r>
            <a:br>
              <a:rPr lang="en-US" sz="3600" dirty="0"/>
            </a:br>
            <a:r>
              <a:rPr lang="en-US" sz="3600" dirty="0"/>
              <a:t>Opioid Dependence</a:t>
            </a:r>
          </a:p>
        </p:txBody>
      </p:sp>
      <p:sp>
        <p:nvSpPr>
          <p:cNvPr id="103427" name="Content Placeholder 2"/>
          <p:cNvSpPr>
            <a:spLocks noGrp="1"/>
          </p:cNvSpPr>
          <p:nvPr>
            <p:ph idx="1"/>
          </p:nvPr>
        </p:nvSpPr>
        <p:spPr>
          <a:xfrm>
            <a:off x="856528" y="2133600"/>
            <a:ext cx="7391400" cy="4267200"/>
          </a:xfrm>
        </p:spPr>
        <p:txBody>
          <a:bodyPr>
            <a:normAutofit/>
          </a:bodyPr>
          <a:lstStyle/>
          <a:p>
            <a:pPr marL="0" indent="0">
              <a:buNone/>
            </a:pPr>
            <a:r>
              <a:rPr lang="en-US" altLang="en-US" dirty="0"/>
              <a:t>34 </a:t>
            </a:r>
            <a:r>
              <a:rPr lang="en-US" altLang="en-US" dirty="0" err="1"/>
              <a:t>yo</a:t>
            </a:r>
            <a:r>
              <a:rPr lang="en-US" altLang="en-US" dirty="0"/>
              <a:t> G2P1 had been on buprenorphine-naloxone for heroin use disorder. She moved away and got pregnant and weaned herself off the buprenorphine. Moved back and declined to restart buprenorphine because “I am not going to ever go back to drugs.” NSVD of healthy baby with negative urine drug screens throughout pregnancy. Died of an overdose about 1 year post-partum.</a:t>
            </a:r>
          </a:p>
        </p:txBody>
      </p:sp>
      <p:pic>
        <p:nvPicPr>
          <p:cNvPr id="5" name="Picture 4">
            <a:extLst>
              <a:ext uri="{FF2B5EF4-FFF2-40B4-BE49-F238E27FC236}">
                <a16:creationId xmlns:a16="http://schemas.microsoft.com/office/drawing/2014/main" id="{E9184FB8-521A-4281-9E15-8F07817F4E21}"/>
              </a:ext>
            </a:extLst>
          </p:cNvPr>
          <p:cNvPicPr>
            <a:picLocks noChangeAspect="1"/>
          </p:cNvPicPr>
          <p:nvPr/>
        </p:nvPicPr>
        <p:blipFill rotWithShape="1">
          <a:blip r:embed="rId3" cstate="print">
            <a:grayscl/>
            <a:extLst>
              <a:ext uri="{28A0092B-C50C-407E-A947-70E740481C1C}">
                <a14:useLocalDpi xmlns:a14="http://schemas.microsoft.com/office/drawing/2010/main" val="0"/>
              </a:ext>
            </a:extLst>
          </a:blip>
          <a:srcRect l="60834" t="6666" r="6663"/>
          <a:stretch/>
        </p:blipFill>
        <p:spPr>
          <a:xfrm>
            <a:off x="8991601" y="-1"/>
            <a:ext cx="3200400" cy="6858001"/>
          </a:xfrm>
          <a:prstGeom prst="rect">
            <a:avLst/>
          </a:prstGeom>
        </p:spPr>
      </p:pic>
      <p:pic>
        <p:nvPicPr>
          <p:cNvPr id="8" name="Picture 7" descr="A close up of a logo&#10;&#10;Description automatically generated">
            <a:extLst>
              <a:ext uri="{FF2B5EF4-FFF2-40B4-BE49-F238E27FC236}">
                <a16:creationId xmlns:a16="http://schemas.microsoft.com/office/drawing/2014/main" id="{F352156B-42AF-4DD6-A7C8-5D3E94B1180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8558" y="6294437"/>
            <a:ext cx="431042" cy="447680"/>
          </a:xfrm>
          <a:prstGeom prst="rect">
            <a:avLst/>
          </a:prstGeom>
        </p:spPr>
      </p:pic>
    </p:spTree>
    <p:extLst>
      <p:ext uri="{BB962C8B-B14F-4D97-AF65-F5344CB8AC3E}">
        <p14:creationId xmlns:p14="http://schemas.microsoft.com/office/powerpoint/2010/main" val="19426992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C7DFEC2-71FA-4739-8CDE-F24E70298475}"/>
              </a:ext>
            </a:extLst>
          </p:cNvPr>
          <p:cNvSpPr>
            <a:spLocks noGrp="1"/>
          </p:cNvSpPr>
          <p:nvPr>
            <p:ph type="title"/>
          </p:nvPr>
        </p:nvSpPr>
        <p:spPr/>
        <p:txBody>
          <a:bodyPr>
            <a:normAutofit/>
          </a:bodyPr>
          <a:lstStyle/>
          <a:p>
            <a:r>
              <a:rPr lang="en-US" dirty="0"/>
              <a:t>Maternal mortality and opioid use disorder</a:t>
            </a:r>
          </a:p>
        </p:txBody>
      </p:sp>
      <p:sp>
        <p:nvSpPr>
          <p:cNvPr id="11" name="Text Placeholder 31">
            <a:extLst>
              <a:ext uri="{FF2B5EF4-FFF2-40B4-BE49-F238E27FC236}">
                <a16:creationId xmlns:a16="http://schemas.microsoft.com/office/drawing/2014/main" id="{7D3FEF60-4F4A-4D43-9188-590752B90111}"/>
              </a:ext>
            </a:extLst>
          </p:cNvPr>
          <p:cNvSpPr>
            <a:spLocks noGrp="1"/>
          </p:cNvSpPr>
          <p:nvPr>
            <p:ph type="body" sz="quarter" idx="11"/>
          </p:nvPr>
        </p:nvSpPr>
        <p:spPr>
          <a:xfrm>
            <a:off x="1684420" y="5374106"/>
            <a:ext cx="10249067" cy="1138990"/>
          </a:xfrm>
        </p:spPr>
        <p:txBody>
          <a:bodyPr>
            <a:noAutofit/>
          </a:bodyPr>
          <a:lstStyle/>
          <a:p>
            <a:pPr>
              <a:lnSpc>
                <a:spcPct val="100000"/>
              </a:lnSpc>
              <a:spcBef>
                <a:spcPts val="0"/>
              </a:spcBef>
            </a:pPr>
            <a:r>
              <a:rPr lang="en-US" sz="900" dirty="0">
                <a:solidFill>
                  <a:schemeClr val="tx1"/>
                </a:solidFill>
              </a:rPr>
              <a:t>1. Maryland Maternal Mortality Review 2020 Annual Report Health – General Article §§13-1207—13-1208 and §13-1212. MD </a:t>
            </a:r>
            <a:r>
              <a:rPr lang="en-US" sz="900" dirty="0" err="1">
                <a:solidFill>
                  <a:schemeClr val="tx1"/>
                </a:solidFill>
              </a:rPr>
              <a:t>Dept</a:t>
            </a:r>
            <a:r>
              <a:rPr lang="en-US" sz="900" dirty="0">
                <a:solidFill>
                  <a:schemeClr val="tx1"/>
                </a:solidFill>
              </a:rPr>
              <a:t> of Health and Mental Hygiene. Prevention and Health Promotion Administration.</a:t>
            </a:r>
          </a:p>
          <a:p>
            <a:pPr>
              <a:lnSpc>
                <a:spcPct val="100000"/>
              </a:lnSpc>
              <a:spcBef>
                <a:spcPts val="0"/>
              </a:spcBef>
            </a:pPr>
            <a:r>
              <a:rPr lang="en-US" sz="900" baseline="30000" dirty="0">
                <a:solidFill>
                  <a:schemeClr val="tx1"/>
                </a:solidFill>
              </a:rPr>
              <a:t>2</a:t>
            </a:r>
            <a:r>
              <a:rPr lang="en-US" sz="900" dirty="0">
                <a:solidFill>
                  <a:schemeClr val="tx1"/>
                </a:solidFill>
              </a:rPr>
              <a:t>Tennessee Maternal Mortality Review. 2014 Annual Report. </a:t>
            </a:r>
          </a:p>
          <a:p>
            <a:pPr>
              <a:lnSpc>
                <a:spcPct val="100000"/>
              </a:lnSpc>
              <a:spcBef>
                <a:spcPts val="0"/>
              </a:spcBef>
            </a:pPr>
            <a:r>
              <a:rPr lang="en-US" sz="900" baseline="30000" dirty="0">
                <a:solidFill>
                  <a:schemeClr val="tx1"/>
                </a:solidFill>
              </a:rPr>
              <a:t>3</a:t>
            </a:r>
            <a:r>
              <a:rPr lang="en-US" sz="900" dirty="0">
                <a:solidFill>
                  <a:schemeClr val="tx1"/>
                </a:solidFill>
              </a:rPr>
              <a:t>Metz et al. Maternal Deaths from Suicide and Overdose in Colorado, 2004-2012. Ob Gyn. Vol 128. No. 6. December 2016. pp 1233-1240 </a:t>
            </a:r>
          </a:p>
          <a:p>
            <a:pPr>
              <a:lnSpc>
                <a:spcPct val="100000"/>
              </a:lnSpc>
              <a:spcBef>
                <a:spcPts val="0"/>
              </a:spcBef>
            </a:pPr>
            <a:r>
              <a:rPr lang="en-US" sz="900" baseline="30000" dirty="0">
                <a:solidFill>
                  <a:schemeClr val="tx1"/>
                </a:solidFill>
              </a:rPr>
              <a:t>4</a:t>
            </a:r>
            <a:r>
              <a:rPr lang="en-US" sz="900" dirty="0">
                <a:solidFill>
                  <a:schemeClr val="tx1"/>
                </a:solidFill>
              </a:rPr>
              <a:t>Smid et al. Pregnancy-Associated Death in Utah: Contribution of Drug-Induced Deaths. </a:t>
            </a:r>
            <a:r>
              <a:rPr lang="en-US" sz="900" dirty="0" err="1">
                <a:solidFill>
                  <a:schemeClr val="tx1"/>
                </a:solidFill>
              </a:rPr>
              <a:t>Obstet</a:t>
            </a:r>
            <a:r>
              <a:rPr lang="en-US" sz="900" dirty="0">
                <a:solidFill>
                  <a:schemeClr val="tx1"/>
                </a:solidFill>
              </a:rPr>
              <a:t> Gynecol. 2019 Jun; 133(6): 1131-1140</a:t>
            </a:r>
          </a:p>
          <a:p>
            <a:pPr>
              <a:lnSpc>
                <a:spcPct val="100000"/>
              </a:lnSpc>
              <a:spcBef>
                <a:spcPts val="0"/>
              </a:spcBef>
            </a:pPr>
            <a:r>
              <a:rPr lang="en-US" sz="900" baseline="30000" dirty="0">
                <a:solidFill>
                  <a:schemeClr val="tx1"/>
                </a:solidFill>
              </a:rPr>
              <a:t>5</a:t>
            </a:r>
            <a:r>
              <a:rPr lang="en-US" sz="900" dirty="0">
                <a:solidFill>
                  <a:schemeClr val="tx1"/>
                </a:solidFill>
              </a:rPr>
              <a:t>Hall et al. Pregnancy-Associated Mortality Due to Accidental Drug Overdose and Suicide in Ohio, 2009-2018. Obstetrics and Gynecology. Vol 136, No 4 October 2020</a:t>
            </a:r>
          </a:p>
          <a:p>
            <a:pPr>
              <a:lnSpc>
                <a:spcPct val="100000"/>
              </a:lnSpc>
              <a:spcBef>
                <a:spcPts val="0"/>
              </a:spcBef>
            </a:pPr>
            <a:r>
              <a:rPr lang="en-US" sz="900" baseline="30000" dirty="0">
                <a:solidFill>
                  <a:schemeClr val="tx1"/>
                </a:solidFill>
              </a:rPr>
              <a:t>5</a:t>
            </a:r>
            <a:r>
              <a:rPr lang="en-US" sz="900" dirty="0">
                <a:solidFill>
                  <a:schemeClr val="tx1"/>
                </a:solidFill>
              </a:rPr>
              <a:t>Schiff et al. Fatal and Nonfatal Overdose Among Pregnant and Postpartum Women in Massachusetts. </a:t>
            </a:r>
            <a:r>
              <a:rPr lang="en-US" sz="900" dirty="0" err="1">
                <a:solidFill>
                  <a:schemeClr val="tx1"/>
                </a:solidFill>
              </a:rPr>
              <a:t>Obstet</a:t>
            </a:r>
            <a:r>
              <a:rPr lang="en-US" sz="900" dirty="0">
                <a:solidFill>
                  <a:schemeClr val="tx1"/>
                </a:solidFill>
              </a:rPr>
              <a:t> Gynecol. 2018</a:t>
            </a:r>
          </a:p>
          <a:p>
            <a:pPr>
              <a:lnSpc>
                <a:spcPct val="100000"/>
              </a:lnSpc>
              <a:spcBef>
                <a:spcPts val="0"/>
              </a:spcBef>
            </a:pPr>
            <a:endParaRPr lang="en-US" sz="900" dirty="0">
              <a:solidFill>
                <a:schemeClr val="tx1"/>
              </a:solidFill>
            </a:endParaRPr>
          </a:p>
        </p:txBody>
      </p:sp>
      <p:pic>
        <p:nvPicPr>
          <p:cNvPr id="10" name="Picture 9" descr="A close up of a logo&#10;&#10;Description automatically generated">
            <a:extLst>
              <a:ext uri="{FF2B5EF4-FFF2-40B4-BE49-F238E27FC236}">
                <a16:creationId xmlns:a16="http://schemas.microsoft.com/office/drawing/2014/main" id="{F2CA0C63-68C2-4AA1-BC78-1463A84EBAE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6019800"/>
            <a:ext cx="660312" cy="685800"/>
          </a:xfrm>
          <a:prstGeom prst="rect">
            <a:avLst/>
          </a:prstGeom>
        </p:spPr>
      </p:pic>
      <p:sp>
        <p:nvSpPr>
          <p:cNvPr id="2" name="TextBox 1"/>
          <p:cNvSpPr txBox="1"/>
          <p:nvPr/>
        </p:nvSpPr>
        <p:spPr>
          <a:xfrm>
            <a:off x="0" y="6019800"/>
            <a:ext cx="1447800" cy="838200"/>
          </a:xfrm>
          <a:prstGeom prst="rect">
            <a:avLst/>
          </a:prstGeom>
          <a:solidFill>
            <a:srgbClr val="06204C"/>
          </a:solidFill>
        </p:spPr>
        <p:txBody>
          <a:bodyPr wrap="square" rtlCol="0">
            <a:spAutoFit/>
          </a:bodyPr>
          <a:lstStyle/>
          <a:p>
            <a:endParaRPr lang="en-US" dirty="0"/>
          </a:p>
        </p:txBody>
      </p:sp>
      <p:pic>
        <p:nvPicPr>
          <p:cNvPr id="8" name="Picture 7" descr="A close up of a logo&#10;&#10;Description automatically generated">
            <a:extLst>
              <a:ext uri="{FF2B5EF4-FFF2-40B4-BE49-F238E27FC236}">
                <a16:creationId xmlns:a16="http://schemas.microsoft.com/office/drawing/2014/main" id="{F352156B-42AF-4DD6-A7C8-5D3E94B1180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8558" y="6294437"/>
            <a:ext cx="431042" cy="447680"/>
          </a:xfrm>
          <a:prstGeom prst="rect">
            <a:avLst/>
          </a:prstGeom>
        </p:spPr>
      </p:pic>
      <p:sp>
        <p:nvSpPr>
          <p:cNvPr id="6" name="Rectangle 5">
            <a:extLst>
              <a:ext uri="{FF2B5EF4-FFF2-40B4-BE49-F238E27FC236}">
                <a16:creationId xmlns:a16="http://schemas.microsoft.com/office/drawing/2014/main" id="{ADE9160F-4BC7-D243-8D3E-9DEF9934CE1A}"/>
              </a:ext>
            </a:extLst>
          </p:cNvPr>
          <p:cNvSpPr/>
          <p:nvPr/>
        </p:nvSpPr>
        <p:spPr>
          <a:xfrm>
            <a:off x="558756" y="1745902"/>
            <a:ext cx="10795044" cy="3170099"/>
          </a:xfrm>
          <a:prstGeom prst="rect">
            <a:avLst/>
          </a:prstGeom>
        </p:spPr>
        <p:txBody>
          <a:bodyPr wrap="square">
            <a:spAutoFit/>
          </a:bodyPr>
          <a:lstStyle/>
          <a:p>
            <a:pPr marL="457200" lvl="0" indent="-457200">
              <a:buClr>
                <a:srgbClr val="F6DE55"/>
              </a:buClr>
              <a:buFont typeface="System Font Regular"/>
              <a:buChar char="◆"/>
            </a:pPr>
            <a:r>
              <a:rPr lang="en-US" sz="4000" dirty="0"/>
              <a:t>Studies from Maryland, Tennessee, Colorado, Utah, Ohio, and Massachusetts have found that postpartum overdose is one of the top causes of maternal mortality, causing 15-33% of deaths. </a:t>
            </a:r>
          </a:p>
        </p:txBody>
      </p:sp>
    </p:spTree>
    <p:custDataLst>
      <p:tags r:id="rId1"/>
    </p:custDataLst>
    <p:extLst>
      <p:ext uri="{BB962C8B-B14F-4D97-AF65-F5344CB8AC3E}">
        <p14:creationId xmlns:p14="http://schemas.microsoft.com/office/powerpoint/2010/main" val="40078493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1430" y="304800"/>
            <a:ext cx="10972800" cy="914400"/>
          </a:xfrm>
        </p:spPr>
        <p:txBody>
          <a:bodyPr>
            <a:normAutofit/>
          </a:bodyPr>
          <a:lstStyle/>
          <a:p>
            <a:r>
              <a:rPr lang="en-US" dirty="0"/>
              <a:t>Maternal mortality and opioid use disorder</a:t>
            </a:r>
          </a:p>
        </p:txBody>
      </p:sp>
      <p:sp>
        <p:nvSpPr>
          <p:cNvPr id="5" name="Content Placeholder 4"/>
          <p:cNvSpPr>
            <a:spLocks noGrp="1"/>
          </p:cNvSpPr>
          <p:nvPr>
            <p:ph sz="quarter" idx="10"/>
          </p:nvPr>
        </p:nvSpPr>
        <p:spPr/>
        <p:txBody>
          <a:bodyPr>
            <a:normAutofit/>
          </a:bodyPr>
          <a:lstStyle/>
          <a:p>
            <a:r>
              <a:rPr lang="en-US" sz="2800" dirty="0"/>
              <a:t>Suicide is also a substantial contributor to postpartum mortality.</a:t>
            </a:r>
            <a:r>
              <a:rPr lang="en-US" sz="2800" baseline="30000" dirty="0"/>
              <a:t>1</a:t>
            </a:r>
          </a:p>
          <a:p>
            <a:r>
              <a:rPr lang="en-US" sz="2800" dirty="0"/>
              <a:t>Risk factors for postpartum opioid overdose and postpartum suicide have significant overlap.</a:t>
            </a:r>
            <a:r>
              <a:rPr lang="en-US" sz="2800" baseline="30000" dirty="0"/>
              <a:t>2</a:t>
            </a:r>
            <a:endParaRPr lang="en-US" sz="2800" dirty="0"/>
          </a:p>
          <a:p>
            <a:r>
              <a:rPr lang="en-US" sz="2800" dirty="0"/>
              <a:t>Three of the most common include depression, intimate partner violence, and substance use disorder.</a:t>
            </a:r>
          </a:p>
        </p:txBody>
      </p:sp>
      <p:sp>
        <p:nvSpPr>
          <p:cNvPr id="6" name="Text Placeholder 5"/>
          <p:cNvSpPr>
            <a:spLocks noGrp="1"/>
          </p:cNvSpPr>
          <p:nvPr>
            <p:ph type="body" sz="quarter" idx="11"/>
          </p:nvPr>
        </p:nvSpPr>
        <p:spPr>
          <a:xfrm>
            <a:off x="1413641" y="6172200"/>
            <a:ext cx="10744200" cy="589471"/>
          </a:xfrm>
        </p:spPr>
        <p:txBody>
          <a:bodyPr/>
          <a:lstStyle/>
          <a:p>
            <a:pPr algn="r"/>
            <a:r>
              <a:rPr lang="en-US" sz="1200" baseline="30000" dirty="0">
                <a:solidFill>
                  <a:schemeClr val="tx1"/>
                </a:solidFill>
              </a:rPr>
              <a:t>1</a:t>
            </a:r>
            <a:r>
              <a:rPr lang="en-US" sz="1200" dirty="0">
                <a:solidFill>
                  <a:schemeClr val="tx1"/>
                </a:solidFill>
              </a:rPr>
              <a:t>Campbell et al. Pregnancy- Associated Deaths from Homicide, Suicide, and Drug Overdose: Review of Research and the Intersection with Intimate Partner Violence. </a:t>
            </a:r>
            <a:r>
              <a:rPr lang="en-US" sz="1200" i="1" dirty="0">
                <a:solidFill>
                  <a:schemeClr val="tx1"/>
                </a:solidFill>
              </a:rPr>
              <a:t>Journal of Women’s Health. </a:t>
            </a:r>
            <a:r>
              <a:rPr lang="en-US" sz="1200" dirty="0">
                <a:solidFill>
                  <a:schemeClr val="tx1"/>
                </a:solidFill>
              </a:rPr>
              <a:t>Volume 30, Number 2, 2021.</a:t>
            </a:r>
          </a:p>
          <a:p>
            <a:pPr algn="r"/>
            <a:r>
              <a:rPr lang="en-US" sz="1200" baseline="30000" dirty="0">
                <a:solidFill>
                  <a:schemeClr val="tx1"/>
                </a:solidFill>
              </a:rPr>
              <a:t>2</a:t>
            </a:r>
            <a:r>
              <a:rPr lang="en-US" sz="1200" dirty="0">
                <a:solidFill>
                  <a:schemeClr val="tx1"/>
                </a:solidFill>
              </a:rPr>
              <a:t>Mangla et al. Maternal self-harm deaths: an unrecognized and preventable outcome. American Journal of Obstetrics and Gynecology. October 2019.</a:t>
            </a:r>
          </a:p>
        </p:txBody>
      </p:sp>
      <p:pic>
        <p:nvPicPr>
          <p:cNvPr id="7" name="Picture 6" descr="A close up of a logo&#10;&#10;Description automatically generated">
            <a:extLst>
              <a:ext uri="{FF2B5EF4-FFF2-40B4-BE49-F238E27FC236}">
                <a16:creationId xmlns:a16="http://schemas.microsoft.com/office/drawing/2014/main" id="{5E69E311-F222-2C4B-A3CE-C1FFF221687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8558" y="6294437"/>
            <a:ext cx="431042" cy="447680"/>
          </a:xfrm>
          <a:prstGeom prst="rect">
            <a:avLst/>
          </a:prstGeom>
        </p:spPr>
      </p:pic>
    </p:spTree>
    <p:extLst>
      <p:ext uri="{BB962C8B-B14F-4D97-AF65-F5344CB8AC3E}">
        <p14:creationId xmlns:p14="http://schemas.microsoft.com/office/powerpoint/2010/main" val="4999945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089D426C-7C18-4115-A252-B3E4B4C6A3FC}"/>
              </a:ext>
            </a:extLst>
          </p:cNvPr>
          <p:cNvSpPr/>
          <p:nvPr/>
        </p:nvSpPr>
        <p:spPr>
          <a:xfrm>
            <a:off x="0" y="0"/>
            <a:ext cx="12191999" cy="108235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EBFE5ED6-A12A-490C-BCEC-D90177B17226}"/>
              </a:ext>
            </a:extLst>
          </p:cNvPr>
          <p:cNvSpPr/>
          <p:nvPr/>
        </p:nvSpPr>
        <p:spPr>
          <a:xfrm>
            <a:off x="11660154" y="1082350"/>
            <a:ext cx="531845" cy="5775649"/>
          </a:xfrm>
          <a:prstGeom prst="rect">
            <a:avLst/>
          </a:prstGeom>
          <a:solidFill>
            <a:srgbClr val="D7D7D7">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descr="A picture containing logo&#10;&#10;Description automatically generated">
            <a:extLst>
              <a:ext uri="{FF2B5EF4-FFF2-40B4-BE49-F238E27FC236}">
                <a16:creationId xmlns:a16="http://schemas.microsoft.com/office/drawing/2014/main" id="{D381C026-AE72-4C8B-A227-F68C1333B1E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6458" y="6426816"/>
            <a:ext cx="307042" cy="318908"/>
          </a:xfrm>
          <a:prstGeom prst="rect">
            <a:avLst/>
          </a:prstGeom>
        </p:spPr>
      </p:pic>
      <p:sp>
        <p:nvSpPr>
          <p:cNvPr id="7" name="Subtitle 2">
            <a:extLst>
              <a:ext uri="{FF2B5EF4-FFF2-40B4-BE49-F238E27FC236}">
                <a16:creationId xmlns:a16="http://schemas.microsoft.com/office/drawing/2014/main" id="{43E803B9-7613-4CA1-B221-262D7BC76FEF}"/>
              </a:ext>
            </a:extLst>
          </p:cNvPr>
          <p:cNvSpPr txBox="1">
            <a:spLocks/>
          </p:cNvSpPr>
          <p:nvPr/>
        </p:nvSpPr>
        <p:spPr>
          <a:xfrm>
            <a:off x="880188" y="1664614"/>
            <a:ext cx="9899779" cy="461112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endParaRPr lang="en-US" sz="4400" dirty="0"/>
          </a:p>
        </p:txBody>
      </p:sp>
      <p:pic>
        <p:nvPicPr>
          <p:cNvPr id="5" name="Picture 4" descr="A picture containing logo&#10;&#10;Description automatically generated">
            <a:extLst>
              <a:ext uri="{FF2B5EF4-FFF2-40B4-BE49-F238E27FC236}">
                <a16:creationId xmlns:a16="http://schemas.microsoft.com/office/drawing/2014/main" id="{A9047AD9-4892-4A32-BD3F-AC2132DBC85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6458" y="6426816"/>
            <a:ext cx="310896" cy="305870"/>
          </a:xfrm>
          <a:prstGeom prst="rect">
            <a:avLst/>
          </a:prstGeom>
        </p:spPr>
      </p:pic>
      <p:sp>
        <p:nvSpPr>
          <p:cNvPr id="10" name="Subtitle 2">
            <a:extLst>
              <a:ext uri="{FF2B5EF4-FFF2-40B4-BE49-F238E27FC236}">
                <a16:creationId xmlns:a16="http://schemas.microsoft.com/office/drawing/2014/main" id="{EC36660F-2D4B-4EB0-A30D-105568873A97}"/>
              </a:ext>
            </a:extLst>
          </p:cNvPr>
          <p:cNvSpPr txBox="1">
            <a:spLocks/>
          </p:cNvSpPr>
          <p:nvPr/>
        </p:nvSpPr>
        <p:spPr>
          <a:xfrm>
            <a:off x="289979" y="369842"/>
            <a:ext cx="11003332" cy="424848"/>
          </a:xfrm>
          <a:prstGeom prst="rect">
            <a:avLst/>
          </a:prstGeom>
        </p:spPr>
        <p:txBody>
          <a:bodyPr vert="horz" lIns="91440" tIns="45720" rIns="91440" bIns="45720" rtlCol="0">
            <a:normAutofit fontScale="70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3600" b="0" i="1" u="none" strike="noStrike" kern="1200" cap="all" spc="500" normalizeH="0" baseline="0" noProof="0" dirty="0">
              <a:ln>
                <a:noFill/>
              </a:ln>
              <a:solidFill>
                <a:schemeClr val="bg1"/>
              </a:solidFill>
              <a:effectLst/>
              <a:uLnTx/>
              <a:uFillTx/>
              <a:latin typeface="Lato Medium" panose="020F0502020204030203" pitchFamily="34" charset="0"/>
              <a:ea typeface="Lato Medium" panose="020F0502020204030203" pitchFamily="34" charset="0"/>
              <a:cs typeface="Lato Medium" panose="020F0502020204030203" pitchFamily="34" charset="0"/>
            </a:endParaRPr>
          </a:p>
        </p:txBody>
      </p:sp>
      <p:sp>
        <p:nvSpPr>
          <p:cNvPr id="8" name="Text Placeholder 31">
            <a:extLst>
              <a:ext uri="{FF2B5EF4-FFF2-40B4-BE49-F238E27FC236}">
                <a16:creationId xmlns:a16="http://schemas.microsoft.com/office/drawing/2014/main" id="{7D3FEF60-4F4A-4D43-9188-590752B90111}"/>
              </a:ext>
            </a:extLst>
          </p:cNvPr>
          <p:cNvSpPr txBox="1">
            <a:spLocks/>
          </p:cNvSpPr>
          <p:nvPr/>
        </p:nvSpPr>
        <p:spPr>
          <a:xfrm>
            <a:off x="2209800" y="5410200"/>
            <a:ext cx="8991600" cy="1295400"/>
          </a:xfrm>
          <a:prstGeom prst="rect">
            <a:avLst/>
          </a:prstGeom>
        </p:spPr>
        <p:txBody>
          <a:bodyPr vert="horz" lIns="91440" tIns="45720" rIns="91440" bIns="45720" rtlCol="0" anchor="ctr">
            <a:norm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i="1" dirty="0">
                <a:solidFill>
                  <a:schemeClr val="tx1"/>
                </a:solidFill>
              </a:rPr>
              <a:t>New Mexico Maternal Mortality Review Committee. Annual Report. </a:t>
            </a:r>
            <a:r>
              <a:rPr lang="en-US" b="1" dirty="0">
                <a:solidFill>
                  <a:schemeClr val="tx1"/>
                </a:solidFill>
              </a:rPr>
              <a:t>New Mexico Department of Health</a:t>
            </a:r>
            <a:r>
              <a:rPr lang="en-US" dirty="0">
                <a:solidFill>
                  <a:schemeClr val="tx1"/>
                </a:solidFill>
              </a:rPr>
              <a:t> </a:t>
            </a:r>
          </a:p>
        </p:txBody>
      </p:sp>
      <p:sp>
        <p:nvSpPr>
          <p:cNvPr id="14" name="Title 13">
            <a:extLst>
              <a:ext uri="{FF2B5EF4-FFF2-40B4-BE49-F238E27FC236}">
                <a16:creationId xmlns:a16="http://schemas.microsoft.com/office/drawing/2014/main" id="{AEAD9EC2-B85F-1DCB-87E5-ECC838D793BB}"/>
              </a:ext>
            </a:extLst>
          </p:cNvPr>
          <p:cNvSpPr>
            <a:spLocks noGrp="1"/>
          </p:cNvSpPr>
          <p:nvPr>
            <p:ph type="title"/>
          </p:nvPr>
        </p:nvSpPr>
        <p:spPr/>
        <p:txBody>
          <a:bodyPr>
            <a:normAutofit/>
          </a:bodyPr>
          <a:lstStyle/>
          <a:p>
            <a:r>
              <a:rPr lang="en-US" dirty="0"/>
              <a:t>Maternal mortality and substance use disorder in new </a:t>
            </a:r>
            <a:r>
              <a:rPr lang="en-US" dirty="0" err="1"/>
              <a:t>mexico</a:t>
            </a:r>
            <a:endParaRPr lang="en-US" sz="3600" dirty="0"/>
          </a:p>
        </p:txBody>
      </p:sp>
      <p:sp>
        <p:nvSpPr>
          <p:cNvPr id="15" name="Content Placeholder 14">
            <a:extLst>
              <a:ext uri="{FF2B5EF4-FFF2-40B4-BE49-F238E27FC236}">
                <a16:creationId xmlns:a16="http://schemas.microsoft.com/office/drawing/2014/main" id="{7D1903B6-9597-7439-F2A6-225FF14CFFB4}"/>
              </a:ext>
            </a:extLst>
          </p:cNvPr>
          <p:cNvSpPr>
            <a:spLocks noGrp="1"/>
          </p:cNvSpPr>
          <p:nvPr>
            <p:ph sz="half" idx="1"/>
          </p:nvPr>
        </p:nvSpPr>
        <p:spPr/>
        <p:txBody>
          <a:bodyPr>
            <a:normAutofit/>
          </a:bodyPr>
          <a:lstStyle/>
          <a:p>
            <a:r>
              <a:rPr lang="en-US" sz="2800" dirty="0"/>
              <a:t>New Mexico found that 47 % of maternal deaths were connected to substance use.</a:t>
            </a:r>
          </a:p>
        </p:txBody>
      </p:sp>
      <p:pic>
        <p:nvPicPr>
          <p:cNvPr id="17" name="Content Placeholder 16">
            <a:extLst>
              <a:ext uri="{FF2B5EF4-FFF2-40B4-BE49-F238E27FC236}">
                <a16:creationId xmlns:a16="http://schemas.microsoft.com/office/drawing/2014/main" id="{3F128FD4-1EB4-0765-D011-2816A3680709}"/>
              </a:ext>
            </a:extLst>
          </p:cNvPr>
          <p:cNvPicPr>
            <a:picLocks noGrp="1" noChangeAspect="1"/>
          </p:cNvPicPr>
          <p:nvPr>
            <p:ph sz="half" idx="2"/>
          </p:nvPr>
        </p:nvPicPr>
        <p:blipFill>
          <a:blip r:embed="rId4"/>
          <a:stretch>
            <a:fillRect/>
          </a:stretch>
        </p:blipFill>
        <p:spPr>
          <a:xfrm>
            <a:off x="7090499" y="2215772"/>
            <a:ext cx="2591025" cy="3627435"/>
          </a:xfrm>
          <a:prstGeom prst="rect">
            <a:avLst/>
          </a:prstGeom>
        </p:spPr>
      </p:pic>
    </p:spTree>
    <p:extLst>
      <p:ext uri="{BB962C8B-B14F-4D97-AF65-F5344CB8AC3E}">
        <p14:creationId xmlns:p14="http://schemas.microsoft.com/office/powerpoint/2010/main" val="2512341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1430" y="304800"/>
            <a:ext cx="10972800" cy="914400"/>
          </a:xfrm>
        </p:spPr>
        <p:txBody>
          <a:bodyPr>
            <a:normAutofit/>
          </a:bodyPr>
          <a:lstStyle/>
          <a:p>
            <a:r>
              <a:rPr lang="en-US" dirty="0"/>
              <a:t>What can be done</a:t>
            </a:r>
          </a:p>
        </p:txBody>
      </p:sp>
      <p:sp>
        <p:nvSpPr>
          <p:cNvPr id="5" name="Content Placeholder 4"/>
          <p:cNvSpPr>
            <a:spLocks noGrp="1"/>
          </p:cNvSpPr>
          <p:nvPr>
            <p:ph sz="quarter" idx="10"/>
          </p:nvPr>
        </p:nvSpPr>
        <p:spPr/>
        <p:txBody>
          <a:bodyPr>
            <a:normAutofit/>
          </a:bodyPr>
          <a:lstStyle/>
          <a:p>
            <a:r>
              <a:rPr lang="en-US" sz="4800" dirty="0"/>
              <a:t>Screen for depression postpartum. Use Edinburgh Postpartum Depression Screen or another tool. </a:t>
            </a:r>
          </a:p>
          <a:p>
            <a:r>
              <a:rPr lang="en-US" sz="4800" dirty="0"/>
              <a:t>Screen for relapse.</a:t>
            </a:r>
          </a:p>
          <a:p>
            <a:r>
              <a:rPr lang="en-US" sz="4800" dirty="0"/>
              <a:t>Talk about seatbelts.</a:t>
            </a:r>
          </a:p>
        </p:txBody>
      </p:sp>
      <p:sp>
        <p:nvSpPr>
          <p:cNvPr id="6" name="Text Placeholder 5"/>
          <p:cNvSpPr>
            <a:spLocks noGrp="1"/>
          </p:cNvSpPr>
          <p:nvPr>
            <p:ph type="body" sz="quarter" idx="11"/>
          </p:nvPr>
        </p:nvSpPr>
        <p:spPr>
          <a:xfrm>
            <a:off x="1413641" y="6172200"/>
            <a:ext cx="10744200" cy="589471"/>
          </a:xfrm>
        </p:spPr>
        <p:txBody>
          <a:bodyPr/>
          <a:lstStyle/>
          <a:p>
            <a:pPr algn="r"/>
            <a:endParaRPr lang="en-US" sz="1200" dirty="0">
              <a:solidFill>
                <a:schemeClr val="tx1"/>
              </a:solidFill>
            </a:endParaRPr>
          </a:p>
        </p:txBody>
      </p:sp>
      <p:pic>
        <p:nvPicPr>
          <p:cNvPr id="7" name="Picture 6" descr="A close up of a logo&#10;&#10;Description automatically generated">
            <a:extLst>
              <a:ext uri="{FF2B5EF4-FFF2-40B4-BE49-F238E27FC236}">
                <a16:creationId xmlns:a16="http://schemas.microsoft.com/office/drawing/2014/main" id="{5E69E311-F222-2C4B-A3CE-C1FFF221687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8558" y="6294437"/>
            <a:ext cx="431042" cy="447680"/>
          </a:xfrm>
          <a:prstGeom prst="rect">
            <a:avLst/>
          </a:prstGeom>
        </p:spPr>
      </p:pic>
    </p:spTree>
    <p:extLst>
      <p:ext uri="{BB962C8B-B14F-4D97-AF65-F5344CB8AC3E}">
        <p14:creationId xmlns:p14="http://schemas.microsoft.com/office/powerpoint/2010/main" val="82631010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Circuit</Template>
  <TotalTime>142</TotalTime>
  <Words>1761</Words>
  <Application>Microsoft Office PowerPoint</Application>
  <PresentationFormat>Widescreen</PresentationFormat>
  <Paragraphs>122</Paragraphs>
  <Slides>26</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Arial</vt:lpstr>
      <vt:lpstr>Calibri</vt:lpstr>
      <vt:lpstr>Lato</vt:lpstr>
      <vt:lpstr>Lato Medium</vt:lpstr>
      <vt:lpstr>System Font Regular</vt:lpstr>
      <vt:lpstr>Trebuchet MS</vt:lpstr>
      <vt:lpstr>Tw Cen MT</vt:lpstr>
      <vt:lpstr>Circuit</vt:lpstr>
      <vt:lpstr>Postpartum period with Substance Use Disorder</vt:lpstr>
      <vt:lpstr>Postpartum mental health problems and relapse are common</vt:lpstr>
      <vt:lpstr>Percentages of past-month illicit drug use in pregnant and non-pregnant women</vt:lpstr>
      <vt:lpstr>Percentages among women aged 15-44 years who reported past-month substance use by pregnancy and recent motherhood status</vt:lpstr>
      <vt:lpstr>Comorbid Medical Conditions Case Study: Pregnancy and  Opioid Dependence</vt:lpstr>
      <vt:lpstr>Maternal mortality and opioid use disorder</vt:lpstr>
      <vt:lpstr>Maternal mortality and opioid use disorder</vt:lpstr>
      <vt:lpstr>Maternal mortality and substance use disorder in new mexico</vt:lpstr>
      <vt:lpstr>What can be done</vt:lpstr>
      <vt:lpstr>Parenting with substance use disorder is extremely common </vt:lpstr>
      <vt:lpstr>Parenting with substance use disorder is extremely common </vt:lpstr>
      <vt:lpstr>There is an increased risk of adverse outcomes for children with parental substance use disorder</vt:lpstr>
      <vt:lpstr>There is an increased risk of adverse outcomes for children with parental substance use disorder</vt:lpstr>
      <vt:lpstr>What we do know</vt:lpstr>
      <vt:lpstr>What we don’t know</vt:lpstr>
      <vt:lpstr>PowerPoint Presentation</vt:lpstr>
      <vt:lpstr>PowerPoint Presentation</vt:lpstr>
      <vt:lpstr>Ways to help parents with SUD be better parents </vt:lpstr>
      <vt:lpstr>Parenting and substance use disorder treatments</vt:lpstr>
      <vt:lpstr>Look for other factors that can be addressed</vt:lpstr>
      <vt:lpstr>Parenting and Substance Use Disorder Treatments</vt:lpstr>
      <vt:lpstr>Parenting and substance use disorder treatments</vt:lpstr>
      <vt:lpstr>Parenting and substance use disorder treatments</vt:lpstr>
      <vt:lpstr>Ways to help parents with SUD be better parents </vt:lpstr>
      <vt:lpstr>When to call child protective services</vt:lpstr>
      <vt:lpstr>Take-home messages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Postpartum period with Substance Use Disorder</dc:title>
  <dc:creator>Leslie</dc:creator>
  <cp:lastModifiedBy>Anna Garcia</cp:lastModifiedBy>
  <cp:revision>19</cp:revision>
  <dcterms:created xsi:type="dcterms:W3CDTF">2023-08-07T01:13:56Z</dcterms:created>
  <dcterms:modified xsi:type="dcterms:W3CDTF">2023-09-27T14:11:55Z</dcterms:modified>
</cp:coreProperties>
</file>